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27"/>
  </p:notesMasterIdLst>
  <p:handoutMasterIdLst>
    <p:handoutMasterId r:id="rId28"/>
  </p:handoutMasterIdLst>
  <p:sldIdLst>
    <p:sldId id="525" r:id="rId9"/>
    <p:sldId id="548" r:id="rId10"/>
    <p:sldId id="454" r:id="rId11"/>
    <p:sldId id="447" r:id="rId12"/>
    <p:sldId id="471" r:id="rId13"/>
    <p:sldId id="506" r:id="rId14"/>
    <p:sldId id="507" r:id="rId15"/>
    <p:sldId id="473" r:id="rId16"/>
    <p:sldId id="475" r:id="rId17"/>
    <p:sldId id="476" r:id="rId18"/>
    <p:sldId id="472" r:id="rId19"/>
    <p:sldId id="526" r:id="rId20"/>
    <p:sldId id="485" r:id="rId21"/>
    <p:sldId id="527" r:id="rId22"/>
    <p:sldId id="545" r:id="rId23"/>
    <p:sldId id="546" r:id="rId24"/>
    <p:sldId id="547" r:id="rId25"/>
    <p:sldId id="297" r:id="rId2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6" userDrawn="1">
          <p15:clr>
            <a:srgbClr val="A4A3A4"/>
          </p15:clr>
        </p15:guide>
        <p15:guide id="2" pos="215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6962" autoAdjust="0"/>
  </p:normalViewPr>
  <p:slideViewPr>
    <p:cSldViewPr snapToGrid="0">
      <p:cViewPr varScale="1">
        <p:scale>
          <a:sx n="95" d="100"/>
          <a:sy n="95" d="100"/>
        </p:scale>
        <p:origin x="4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84" y="114"/>
      </p:cViewPr>
      <p:guideLst>
        <p:guide orient="horz" pos="2876"/>
        <p:guide pos="215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189D506-5873-45A0-BB45-A175895FBF12}" type="datetimeFigureOut">
              <a:rPr lang="pl-PL" smtClean="0"/>
              <a:pPr/>
              <a:t>2019-02-28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D95CD388-7E8B-4B8C-8A5E-F38D15C5ECD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034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6525FE74-FC8D-4011-9FD4-538DD9FBAFF8}" type="datetimeFigureOut">
              <a:rPr lang="pl-PL" smtClean="0"/>
              <a:pPr/>
              <a:t>2019-02-28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6BD3ECF7-7F83-415C-9D7A-25FF113B498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5717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334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3473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3348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20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426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2470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511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3844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217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74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798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238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84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940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6480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07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1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49" y="3874"/>
            <a:ext cx="6658252" cy="9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-3758" y="3860800"/>
            <a:ext cx="9318580" cy="248536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/>
              <a:t> </a:t>
            </a:r>
          </a:p>
          <a:p>
            <a:endParaRPr lang="pl-PL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1872" y="4394199"/>
            <a:ext cx="8481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i="1" dirty="0" smtClean="0">
              <a:solidFill>
                <a:srgbClr val="002060"/>
              </a:solidFill>
            </a:endParaRPr>
          </a:p>
          <a:p>
            <a:pPr algn="ctr"/>
            <a:r>
              <a:rPr lang="pl-PL" sz="2400" i="1" dirty="0" smtClean="0">
                <a:solidFill>
                  <a:srgbClr val="002060"/>
                </a:solidFill>
              </a:rPr>
              <a:t>Wsparcie </a:t>
            </a:r>
            <a:r>
              <a:rPr lang="pl-PL" sz="2400" i="1" dirty="0">
                <a:solidFill>
                  <a:srgbClr val="002060"/>
                </a:solidFill>
              </a:rPr>
              <a:t>przedsiębiorstw </a:t>
            </a:r>
            <a:r>
              <a:rPr lang="pl-PL" sz="2400" i="1" dirty="0" smtClean="0">
                <a:solidFill>
                  <a:srgbClr val="002060"/>
                </a:solidFill>
              </a:rPr>
              <a:t>w konkursach RPO, </a:t>
            </a:r>
          </a:p>
          <a:p>
            <a:pPr algn="ctr"/>
            <a:r>
              <a:rPr lang="pl-PL" sz="2400" i="1" dirty="0" smtClean="0">
                <a:solidFill>
                  <a:srgbClr val="002060"/>
                </a:solidFill>
              </a:rPr>
              <a:t>ogłaszanych </a:t>
            </a:r>
            <a:r>
              <a:rPr lang="pl-PL" sz="2400" i="1" dirty="0">
                <a:solidFill>
                  <a:srgbClr val="002060"/>
                </a:solidFill>
              </a:rPr>
              <a:t>w 2019 roku przez</a:t>
            </a:r>
            <a:r>
              <a:rPr lang="pl-PL" sz="2400" b="1" i="1" dirty="0">
                <a:solidFill>
                  <a:srgbClr val="002060"/>
                </a:solidFill>
              </a:rPr>
              <a:t> </a:t>
            </a:r>
            <a:endParaRPr lang="pl-PL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pl-PL" sz="2400" i="1" dirty="0" smtClean="0">
                <a:solidFill>
                  <a:srgbClr val="002060"/>
                </a:solidFill>
              </a:rPr>
              <a:t>Departament </a:t>
            </a:r>
            <a:r>
              <a:rPr lang="pl-PL" sz="2400" i="1" dirty="0">
                <a:solidFill>
                  <a:srgbClr val="002060"/>
                </a:solidFill>
              </a:rPr>
              <a:t>Wdrażania Europejskiego Funduszu </a:t>
            </a:r>
            <a:r>
              <a:rPr lang="pl-PL" sz="2400" i="1" dirty="0" smtClean="0">
                <a:solidFill>
                  <a:srgbClr val="002060"/>
                </a:solidFill>
              </a:rPr>
              <a:t>Społecznego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8" y="1"/>
            <a:ext cx="9147758" cy="133643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700110" y="6148461"/>
            <a:ext cx="2469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i="1" dirty="0" smtClean="0">
                <a:solidFill>
                  <a:srgbClr val="002060"/>
                </a:solidFill>
              </a:rPr>
              <a:t>Kielce, 28 lutego 2019 </a:t>
            </a:r>
            <a:r>
              <a:rPr lang="pl-PL" sz="1600" i="1" dirty="0">
                <a:solidFill>
                  <a:srgbClr val="002060"/>
                </a:solidFill>
              </a:rPr>
              <a:t>r</a:t>
            </a:r>
            <a:r>
              <a:rPr lang="pl-PL" sz="1600" i="1" dirty="0" smtClean="0">
                <a:solidFill>
                  <a:srgbClr val="002060"/>
                </a:solidFill>
              </a:rPr>
              <a:t>.</a:t>
            </a:r>
            <a:endParaRPr lang="pl-PL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170823" y="1046814"/>
            <a:ext cx="9043516" cy="530953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</a:t>
            </a: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800" b="1" dirty="0" smtClean="0">
                <a:solidFill>
                  <a:srgbClr val="C00000"/>
                </a:solidFill>
              </a:rPr>
              <a:t>Kwalifikacyjne </a:t>
            </a:r>
            <a:r>
              <a:rPr lang="pl-PL" sz="2800" b="1" dirty="0">
                <a:solidFill>
                  <a:srgbClr val="C00000"/>
                </a:solidFill>
              </a:rPr>
              <a:t>kursy </a:t>
            </a:r>
            <a:r>
              <a:rPr lang="pl-PL" sz="2800" b="1" dirty="0" smtClean="0">
                <a:solidFill>
                  <a:srgbClr val="C00000"/>
                </a:solidFill>
              </a:rPr>
              <a:t>zawodowe </a:t>
            </a:r>
            <a:r>
              <a:rPr lang="pl-PL" sz="2400" b="1" dirty="0" smtClean="0">
                <a:solidFill>
                  <a:srgbClr val="002060"/>
                </a:solidFill>
              </a:rPr>
              <a:t>zakończone egzaminem potwierdzającym uzyskanie kwalifikacji.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endParaRPr lang="pl-PL" sz="24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800" b="1" dirty="0" smtClean="0">
                <a:solidFill>
                  <a:srgbClr val="C00000"/>
                </a:solidFill>
              </a:rPr>
              <a:t>Kursy umiejętności </a:t>
            </a:r>
            <a:r>
              <a:rPr lang="pl-PL" sz="2800" b="1" dirty="0">
                <a:solidFill>
                  <a:srgbClr val="C00000"/>
                </a:solidFill>
              </a:rPr>
              <a:t>zawodowych </a:t>
            </a:r>
            <a:r>
              <a:rPr lang="pl-PL" sz="2400" b="1" dirty="0" smtClean="0">
                <a:solidFill>
                  <a:srgbClr val="002060"/>
                </a:solidFill>
              </a:rPr>
              <a:t>kończące się zaliczeniem </a:t>
            </a:r>
            <a:r>
              <a:rPr lang="pl-PL" sz="2400" b="1" dirty="0">
                <a:solidFill>
                  <a:srgbClr val="002060"/>
                </a:solidFill>
              </a:rPr>
              <a:t>zgodnie z prawodawstwem </a:t>
            </a:r>
            <a:r>
              <a:rPr lang="pl-PL" sz="2400" b="1" dirty="0" smtClean="0">
                <a:solidFill>
                  <a:srgbClr val="002060"/>
                </a:solidFill>
              </a:rPr>
              <a:t>krajowym.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endParaRPr lang="pl-PL" sz="24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800" b="1" dirty="0" smtClean="0">
                <a:solidFill>
                  <a:srgbClr val="C00000"/>
                </a:solidFill>
              </a:rPr>
              <a:t>Szkolenia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b="1" dirty="0" smtClean="0">
                <a:solidFill>
                  <a:srgbClr val="002060"/>
                </a:solidFill>
              </a:rPr>
              <a:t>umożliwiające nabywanie </a:t>
            </a:r>
            <a:r>
              <a:rPr lang="pl-PL" sz="2400" b="1" dirty="0">
                <a:solidFill>
                  <a:srgbClr val="002060"/>
                </a:solidFill>
              </a:rPr>
              <a:t>różnorodnych </a:t>
            </a:r>
            <a:r>
              <a:rPr lang="pl-PL" sz="2400" b="1" dirty="0" smtClean="0">
                <a:solidFill>
                  <a:srgbClr val="002060"/>
                </a:solidFill>
              </a:rPr>
              <a:t>umiejętności zawodowych.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endParaRPr lang="pl-PL" sz="24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800" b="1" dirty="0" smtClean="0">
                <a:solidFill>
                  <a:srgbClr val="C00000"/>
                </a:solidFill>
              </a:rPr>
              <a:t>Kursy dla rzemieślników </a:t>
            </a:r>
            <a:r>
              <a:rPr lang="pl-PL" sz="2400" b="1" dirty="0">
                <a:solidFill>
                  <a:srgbClr val="002060"/>
                </a:solidFill>
              </a:rPr>
              <a:t>kończące się egzaminami </a:t>
            </a:r>
            <a:r>
              <a:rPr lang="pl-PL" sz="2400" b="1" dirty="0" smtClean="0">
                <a:solidFill>
                  <a:srgbClr val="002060"/>
                </a:solidFill>
              </a:rPr>
              <a:t>czeladniczymi i mistrzowskimi.</a:t>
            </a: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1200" dirty="0" smtClean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1" y="2090058"/>
            <a:ext cx="9144000" cy="3219714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8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ZDROWIE W MIEJSCU PRACY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l-PL" sz="26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Poddziałanie 8.2.1/Poddziałanie 8.2.3: </a:t>
            </a:r>
            <a:endParaRPr lang="pl-PL" sz="2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l-PL" sz="26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Przeciwdziałanie przedwczesnemu opuszczaniu rynku pracy przez osoby w wieku aktywności zawodowej</a:t>
            </a:r>
            <a:endParaRPr lang="pl-PL" sz="2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7469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74695"/>
            <a:ext cx="9144000" cy="515480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kiedy się o nie ubiegać?</a:t>
            </a:r>
            <a:r>
              <a:rPr lang="pl-PL" sz="2800" b="1" dirty="0">
                <a:solidFill>
                  <a:srgbClr val="002060"/>
                </a:solidFill>
                <a:latin typeface="Segoe Script" panose="020B0504020000000003" pitchFamily="34" charset="0"/>
              </a:rPr>
              <a:t>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u="sng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l-PL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KWIECIEŃ:</a:t>
            </a:r>
            <a:endParaRPr lang="pl-PL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dirty="0" smtClean="0">
                <a:solidFill>
                  <a:srgbClr val="C00000"/>
                </a:solidFill>
              </a:rPr>
              <a:t>8 mln 550 </a:t>
            </a:r>
            <a:r>
              <a:rPr lang="pl-PL" sz="2400" b="1" dirty="0">
                <a:solidFill>
                  <a:srgbClr val="C00000"/>
                </a:solidFill>
              </a:rPr>
              <a:t>tys. zł</a:t>
            </a:r>
            <a:endParaRPr lang="pl-PL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tylko dla gmin wiejskich z Obszarów Strategicznej Interwencji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500" b="1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pl-PL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CZERWIEC:</a:t>
            </a:r>
            <a:endParaRPr lang="pl-PL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dirty="0" smtClean="0">
                <a:solidFill>
                  <a:srgbClr val="C00000"/>
                </a:solidFill>
              </a:rPr>
              <a:t>2 </a:t>
            </a:r>
            <a:r>
              <a:rPr lang="pl-PL" sz="2400" b="1" dirty="0">
                <a:solidFill>
                  <a:srgbClr val="C00000"/>
                </a:solidFill>
              </a:rPr>
              <a:t>mln </a:t>
            </a:r>
            <a:r>
              <a:rPr lang="pl-PL" sz="2400" b="1" dirty="0" smtClean="0">
                <a:solidFill>
                  <a:srgbClr val="C00000"/>
                </a:solidFill>
              </a:rPr>
              <a:t>880 </a:t>
            </a:r>
            <a:r>
              <a:rPr lang="pl-PL" sz="2400" b="1" dirty="0">
                <a:solidFill>
                  <a:srgbClr val="C00000"/>
                </a:solidFill>
              </a:rPr>
              <a:t>tys. zł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tylko dla </a:t>
            </a: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 Kieleckiego 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Obszaru Funkcjonalnego (ZIT)</a:t>
            </a:r>
            <a:endParaRPr lang="pl-PL" sz="2000" b="1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000" b="1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562708" y="1708220"/>
            <a:ext cx="484632" cy="93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9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dirty="0" smtClean="0"/>
              <a:t>   </a:t>
            </a:r>
            <a:r>
              <a:rPr lang="pl-PL" sz="2400" dirty="0" smtClean="0">
                <a:solidFill>
                  <a:srgbClr val="002060"/>
                </a:solidFill>
              </a:rPr>
              <a:t>Przedsięwzięcia, </a:t>
            </a:r>
            <a:r>
              <a:rPr lang="pl-PL" sz="2400" dirty="0">
                <a:solidFill>
                  <a:srgbClr val="002060"/>
                </a:solidFill>
              </a:rPr>
              <a:t>które poprawią stan zdrowia pracowników, </a:t>
            </a:r>
            <a:r>
              <a:rPr lang="pl-PL" sz="2400" dirty="0" smtClean="0">
                <a:solidFill>
                  <a:srgbClr val="002060"/>
                </a:solidFill>
              </a:rPr>
              <a:t>pozwalając na bardziej </a:t>
            </a:r>
            <a:r>
              <a:rPr lang="pl-PL" sz="2400" dirty="0">
                <a:solidFill>
                  <a:srgbClr val="002060"/>
                </a:solidFill>
              </a:rPr>
              <a:t>wydajną pracę, zmniejszenie skali zwolnień lekarskich, a także wydłużenie czasu aktywności </a:t>
            </a:r>
            <a:r>
              <a:rPr lang="pl-PL" sz="2400" dirty="0" smtClean="0">
                <a:solidFill>
                  <a:srgbClr val="002060"/>
                </a:solidFill>
              </a:rPr>
              <a:t>zawodowej: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800" b="1" dirty="0" smtClean="0">
                <a:solidFill>
                  <a:srgbClr val="C00000"/>
                </a:solidFill>
              </a:rPr>
              <a:t>Pakiety dodatkowych świadczeń medycznych.</a:t>
            </a:r>
            <a:r>
              <a:rPr lang="pl-PL" sz="24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endParaRPr lang="pl-PL" sz="10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800" b="1" dirty="0" smtClean="0">
                <a:solidFill>
                  <a:srgbClr val="C00000"/>
                </a:solidFill>
              </a:rPr>
              <a:t>Usługi psychologów, np. warsztaty antystresowe.</a:t>
            </a:r>
            <a:endParaRPr lang="pl-PL" sz="24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endParaRPr lang="pl-PL" sz="10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800" b="1" dirty="0" smtClean="0">
                <a:solidFill>
                  <a:srgbClr val="C00000"/>
                </a:solidFill>
              </a:rPr>
              <a:t>Profilaktyka chorób krążenia, profilaktyka uzależnień.</a:t>
            </a: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65118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b="1" dirty="0" smtClean="0">
                <a:solidFill>
                  <a:srgbClr val="C00000"/>
                </a:solidFill>
              </a:rPr>
              <a:t>-  </a:t>
            </a:r>
            <a:r>
              <a:rPr lang="pl-PL" sz="2400" dirty="0" smtClean="0"/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Aktywność ruchowa pracowników 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   </a:t>
            </a:r>
            <a:r>
              <a:rPr lang="pl-PL" sz="2400" b="1" dirty="0" smtClean="0">
                <a:solidFill>
                  <a:srgbClr val="002060"/>
                </a:solidFill>
              </a:rPr>
              <a:t>(np. siłownia, basen, pikniki sportowo-rekreacyjne </a:t>
            </a:r>
            <a:r>
              <a:rPr lang="pl-PL" sz="2400" b="1" dirty="0" err="1" smtClean="0">
                <a:solidFill>
                  <a:srgbClr val="002060"/>
                </a:solidFill>
              </a:rPr>
              <a:t>itp</a:t>
            </a:r>
            <a:r>
              <a:rPr lang="pl-PL" sz="2400" b="1" dirty="0" smtClean="0">
                <a:solidFill>
                  <a:srgbClr val="002060"/>
                </a:solidFill>
              </a:rPr>
              <a:t>). </a:t>
            </a:r>
          </a:p>
          <a:p>
            <a:endParaRPr lang="pl-PL" sz="2400" b="1" dirty="0" smtClean="0">
              <a:solidFill>
                <a:srgbClr val="002060"/>
              </a:solidFill>
            </a:endParaRPr>
          </a:p>
          <a:p>
            <a:r>
              <a:rPr lang="pl-PL" sz="2800" b="1" dirty="0" smtClean="0">
                <a:solidFill>
                  <a:srgbClr val="C00000"/>
                </a:solidFill>
              </a:rPr>
              <a:t>-  Usługi rehabilitantów i fizjoterapeutów 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   </a:t>
            </a:r>
            <a:r>
              <a:rPr lang="pl-PL" sz="2400" b="1" dirty="0" smtClean="0">
                <a:solidFill>
                  <a:srgbClr val="002060"/>
                </a:solidFill>
              </a:rPr>
              <a:t>(np. w przypadku chorób kręgosłupa). </a:t>
            </a:r>
          </a:p>
          <a:p>
            <a:endParaRPr lang="pl-PL" sz="2400" b="1" dirty="0" smtClean="0">
              <a:solidFill>
                <a:srgbClr val="002060"/>
              </a:solidFill>
            </a:endParaRPr>
          </a:p>
          <a:p>
            <a:r>
              <a:rPr lang="pl-PL" sz="2800" b="1" dirty="0" smtClean="0">
                <a:solidFill>
                  <a:srgbClr val="C00000"/>
                </a:solidFill>
              </a:rPr>
              <a:t>-  Doposażenie stanowisk pracy 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   </a:t>
            </a:r>
            <a:r>
              <a:rPr lang="pl-PL" sz="2400" b="1" dirty="0" smtClean="0">
                <a:solidFill>
                  <a:srgbClr val="002060"/>
                </a:solidFill>
              </a:rPr>
              <a:t>(Poprawa ergonomii i bezpieczeństwa stanowisk pracy).</a:t>
            </a:r>
          </a:p>
          <a:p>
            <a:endParaRPr lang="pl-PL" sz="2400" b="1" dirty="0" smtClean="0">
              <a:solidFill>
                <a:srgbClr val="002060"/>
              </a:solidFill>
            </a:endParaRPr>
          </a:p>
          <a:p>
            <a:r>
              <a:rPr lang="pl-PL" sz="2800" b="1" dirty="0" smtClean="0">
                <a:solidFill>
                  <a:srgbClr val="C00000"/>
                </a:solidFill>
              </a:rPr>
              <a:t>-  Organizacja w firmie punktu medycznego.</a:t>
            </a:r>
          </a:p>
          <a:p>
            <a:r>
              <a:rPr lang="pl-PL" sz="2400" b="1" dirty="0" smtClean="0"/>
              <a:t>     </a:t>
            </a:r>
            <a:r>
              <a:rPr lang="pl-PL" sz="2400" b="1" dirty="0" smtClean="0">
                <a:solidFill>
                  <a:srgbClr val="002060"/>
                </a:solidFill>
              </a:rPr>
              <a:t>(</a:t>
            </a:r>
            <a:r>
              <a:rPr lang="pl-PL" sz="2400" b="1" dirty="0">
                <a:solidFill>
                  <a:srgbClr val="002060"/>
                </a:solidFill>
              </a:rPr>
              <a:t>pomiar ciśnienia </a:t>
            </a:r>
            <a:r>
              <a:rPr lang="pl-PL" sz="2400" b="1" dirty="0" smtClean="0">
                <a:solidFill>
                  <a:srgbClr val="002060"/>
                </a:solidFill>
              </a:rPr>
              <a:t>tętniczego, </a:t>
            </a:r>
            <a:r>
              <a:rPr lang="pl-PL" sz="2400" b="1" dirty="0">
                <a:solidFill>
                  <a:srgbClr val="002060"/>
                </a:solidFill>
              </a:rPr>
              <a:t>pomiar glukozy we krwi itp.)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 PROJEKTÓW</a:t>
            </a: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Koszty pośrednie: 10 – 25 %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 smtClean="0">
                <a:solidFill>
                  <a:srgbClr val="002060"/>
                </a:solidFill>
              </a:rPr>
              <a:t>	</a:t>
            </a:r>
            <a:r>
              <a:rPr lang="pl-PL" sz="2800" dirty="0" smtClean="0">
                <a:solidFill>
                  <a:srgbClr val="002060"/>
                </a:solidFill>
              </a:rPr>
              <a:t>* 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do 830 tys. zł – 25 %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830 tys. 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 do 1 740 tys. zł – 20 %</a:t>
            </a: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Projekt od 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1 740 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tys. zł do 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4 550 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tys. zł – 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Projekt 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powyżej 4 550 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tys. zł 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10 %</a:t>
            </a: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834013"/>
            <a:ext cx="8953081" cy="5622819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600"/>
              </a:spcBef>
            </a:pP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</a:t>
            </a:r>
          </a:p>
          <a:p>
            <a:pPr marL="228600" indent="-228600" algn="ctr">
              <a:lnSpc>
                <a:spcPct val="90000"/>
              </a:lnSpc>
              <a:spcBef>
                <a:spcPts val="6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</a:pPr>
            <a:r>
              <a:rPr lang="pl-P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Wkład własny: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Szkolnictwo zawodowe - 5 %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Kształcenie ustawiczne - 13 %</a:t>
            </a:r>
          </a:p>
          <a:p>
            <a:pPr marL="228600" indent="-228600" algn="ctr">
              <a:spcBef>
                <a:spcPts val="1000"/>
              </a:spcBef>
            </a:pPr>
            <a:r>
              <a:rPr lang="pl-PL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Zdrowie w miejscu pracy – 10 %</a:t>
            </a:r>
            <a:endParaRPr lang="pl-PL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1000"/>
              </a:spcBef>
            </a:pPr>
            <a:r>
              <a:rPr lang="pl-PL" sz="3200" dirty="0" smtClean="0">
                <a:solidFill>
                  <a:srgbClr val="002060"/>
                </a:solidFill>
              </a:rPr>
              <a:t>* </a:t>
            </a:r>
            <a:r>
              <a:rPr lang="pl-PL" sz="2600" dirty="0" smtClean="0">
                <a:solidFill>
                  <a:srgbClr val="002060"/>
                </a:solidFill>
              </a:rPr>
              <a:t>Forma pieniężna lub niepieniężna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600" dirty="0" smtClean="0">
                <a:solidFill>
                  <a:srgbClr val="002060"/>
                </a:solidFill>
              </a:rPr>
              <a:t>* Środki publiczne lub prywatne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600" dirty="0" smtClean="0">
                <a:solidFill>
                  <a:srgbClr val="002060"/>
                </a:solidFill>
              </a:rPr>
              <a:t>* Środki Beneficjenta lub inne (np. koszty pośrednie)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743578"/>
            <a:ext cx="8953081" cy="5713254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600"/>
              </a:spcBef>
            </a:pP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</a:t>
            </a: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600"/>
              </a:spcBef>
            </a:pPr>
            <a:endParaRPr lang="pl-PL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</a:pPr>
            <a:r>
              <a:rPr lang="pl-P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  <a:r>
              <a:rPr lang="pl-PL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pl-P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Szkolnictwo zawodowe - </a:t>
            </a:r>
            <a:r>
              <a:rPr lang="pl-PL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 (20 % - doposażenie) </a:t>
            </a:r>
            <a:endParaRPr lang="pl-PL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Kształcenie ustawiczne - </a:t>
            </a:r>
            <a:r>
              <a:rPr lang="pl-PL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pl-PL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spcBef>
                <a:spcPts val="1000"/>
              </a:spcBef>
            </a:pPr>
            <a:r>
              <a:rPr lang="pl-PL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Zdrowie w miejscu pracy – 10 </a:t>
            </a:r>
            <a:r>
              <a:rPr lang="pl-PL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28600" indent="-228600">
              <a:spcBef>
                <a:spcPts val="1000"/>
              </a:spcBef>
            </a:pPr>
            <a:r>
              <a:rPr lang="pl-PL" sz="3200" dirty="0" smtClean="0">
                <a:solidFill>
                  <a:srgbClr val="002060"/>
                </a:solidFill>
              </a:rPr>
              <a:t>	</a:t>
            </a:r>
            <a:r>
              <a:rPr lang="pl-PL" sz="2600" dirty="0" smtClean="0">
                <a:solidFill>
                  <a:srgbClr val="002060"/>
                </a:solidFill>
              </a:rPr>
              <a:t>*  Wydatki na zakup nieruchomości</a:t>
            </a:r>
          </a:p>
          <a:p>
            <a:pPr marL="228600" indent="-228600">
              <a:spcBef>
                <a:spcPts val="1000"/>
              </a:spcBef>
            </a:pPr>
            <a:r>
              <a:rPr lang="pl-PL" sz="2600" dirty="0" smtClean="0">
                <a:solidFill>
                  <a:srgbClr val="002060"/>
                </a:solidFill>
              </a:rPr>
              <a:t>	*  Wydatki na infrastrukturę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600" dirty="0" smtClean="0">
                <a:solidFill>
                  <a:srgbClr val="002060"/>
                </a:solidFill>
              </a:rPr>
              <a:t>	*  Wydatki na adaptację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1125415" y="4244765"/>
            <a:ext cx="7300354" cy="2128290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i="1" dirty="0">
                <a:solidFill>
                  <a:srgbClr val="002060"/>
                </a:solidFill>
              </a:rPr>
              <a:t>Dziękuję za </a:t>
            </a:r>
            <a:r>
              <a:rPr lang="pl-PL" sz="3200" i="1" dirty="0" smtClean="0">
                <a:solidFill>
                  <a:srgbClr val="002060"/>
                </a:solidFill>
              </a:rPr>
              <a:t>uwagę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i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i="1" dirty="0">
                <a:solidFill>
                  <a:srgbClr val="002060"/>
                </a:solidFill>
              </a:rPr>
              <a:t>Departament Wdrażania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i="1" dirty="0">
                <a:solidFill>
                  <a:srgbClr val="002060"/>
                </a:solidFill>
              </a:rPr>
              <a:t>Europejskiego Funduszu Społecznego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i="1" dirty="0">
                <a:solidFill>
                  <a:srgbClr val="002060"/>
                </a:solidFill>
              </a:rPr>
              <a:t>Urząd Marszałkowski Województwa Świętokrzyskiego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90436" y="1517302"/>
            <a:ext cx="9053564" cy="45720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200000"/>
              </a:lnSpc>
              <a:spcBef>
                <a:spcPts val="1000"/>
              </a:spcBef>
            </a:pPr>
            <a:r>
              <a:rPr lang="pl-PL" sz="48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l-PL" sz="42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SZKOLNICTWO ZAWODOWE</a:t>
            </a:r>
          </a:p>
          <a:p>
            <a:pPr marL="228600" indent="-228600" algn="r">
              <a:lnSpc>
                <a:spcPct val="200000"/>
              </a:lnSpc>
              <a:spcBef>
                <a:spcPts val="1000"/>
              </a:spcBef>
            </a:pPr>
            <a:r>
              <a:rPr lang="pl-PL" sz="42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KSZTAŁCENIE USTAWICZNE </a:t>
            </a:r>
          </a:p>
          <a:p>
            <a:pPr marL="228600" indent="-228600">
              <a:lnSpc>
                <a:spcPct val="200000"/>
              </a:lnSpc>
              <a:spcBef>
                <a:spcPts val="1000"/>
              </a:spcBef>
            </a:pPr>
            <a:r>
              <a:rPr lang="pl-PL" sz="42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ZDROWIE W MIEJSCU PRACY</a:t>
            </a:r>
            <a:endParaRPr lang="pl-PL" sz="4200" b="1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854110" y="2049864"/>
            <a:ext cx="7731579" cy="4039437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8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SZKOLNICTWO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8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ZAWODOWE</a:t>
            </a:r>
            <a:endParaRPr lang="pl-PL" sz="48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6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Poddziałanie 8.5.1/ Poddziałanie 8.5.4 (ZIT):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6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Podniesienie jakości kształcenia zawodowego oraz wsparcie na rzecz tworzenia i rozwoju </a:t>
            </a:r>
            <a:r>
              <a:rPr lang="pl-PL" sz="2600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CKZiU</a:t>
            </a:r>
            <a:endParaRPr lang="pl-PL" sz="2600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6624"/>
            <a:ext cx="9224387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160774" y="956624"/>
            <a:ext cx="8983226" cy="515480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200" b="1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jest </a:t>
            </a:r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pieniędzy </a:t>
            </a:r>
            <a:r>
              <a:rPr lang="pl-P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kiedy się o nie ubiegać? </a:t>
            </a:r>
            <a:br>
              <a:rPr lang="pl-P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MARZEC: </a:t>
            </a:r>
            <a:endParaRPr lang="pl-PL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 Miasta – </a:t>
            </a:r>
            <a:r>
              <a:rPr lang="pl-PL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l-PL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 </a:t>
            </a:r>
            <a:r>
              <a:rPr lang="pl-PL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 </a:t>
            </a:r>
            <a:r>
              <a:rPr lang="pl-PL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tys</a:t>
            </a:r>
            <a:r>
              <a:rPr lang="pl-PL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zł </a:t>
            </a:r>
            <a:endParaRPr lang="pl-PL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1600" dirty="0" smtClean="0">
                <a:solidFill>
                  <a:srgbClr val="002060"/>
                </a:solidFill>
              </a:rPr>
              <a:t>Miasta, tracące funkcje </a:t>
            </a:r>
            <a:r>
              <a:rPr lang="pl-PL" sz="1600" dirty="0" err="1" smtClean="0">
                <a:solidFill>
                  <a:srgbClr val="002060"/>
                </a:solidFill>
              </a:rPr>
              <a:t>społeczno</a:t>
            </a:r>
            <a:r>
              <a:rPr lang="pl-PL" sz="1600" dirty="0" smtClean="0">
                <a:solidFill>
                  <a:srgbClr val="002060"/>
                </a:solidFill>
              </a:rPr>
              <a:t> – gospodarcze: (Ostrowiec Św., Starachowice, Skarżysko-Kamienna)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1600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MARZEC: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ZIT – </a:t>
            </a:r>
            <a:r>
              <a:rPr lang="pl-PL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mln 225 tys. zł </a:t>
            </a:r>
            <a:endParaRPr lang="pl-PL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pl-PL" sz="1600" dirty="0">
                <a:solidFill>
                  <a:srgbClr val="002060"/>
                </a:solidFill>
              </a:rPr>
              <a:t>Kielecki Obszar Funkcjonalny: </a:t>
            </a:r>
            <a:r>
              <a:rPr lang="pl-PL" sz="1600" dirty="0" smtClean="0">
                <a:solidFill>
                  <a:srgbClr val="002060"/>
                </a:solidFill>
              </a:rPr>
              <a:t>(</a:t>
            </a:r>
            <a:r>
              <a:rPr lang="pl-PL" sz="1600" dirty="0">
                <a:solidFill>
                  <a:srgbClr val="002060"/>
                </a:solidFill>
              </a:rPr>
              <a:t>Kielce, Chęciny, Chmielnik, Daleszyce, Górno, Masłów, Miedziana Góra, Morawica, Piekoszów, Sitkówka-Nowiny, Strawczyn, Zagnańsk)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KWIECIEŃ:</a:t>
            </a:r>
            <a:r>
              <a:rPr lang="pl-PL" sz="1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l-PL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Całe województwo – </a:t>
            </a:r>
            <a:r>
              <a:rPr lang="pl-PL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pl-PL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 </a:t>
            </a:r>
            <a:r>
              <a:rPr lang="pl-PL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pl-PL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tys. zł </a:t>
            </a:r>
            <a:endParaRPr lang="pl-PL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3"/>
            <a:ext cx="9053565" cy="530953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400" b="1" u="sng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MOŻEMY ZROBIĆ?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pl-PL" sz="2800" b="1" dirty="0" smtClean="0">
                <a:solidFill>
                  <a:srgbClr val="C00000"/>
                </a:solidFill>
              </a:rPr>
              <a:t>Staże i praktyki dla uczniów</a:t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002060"/>
                </a:solidFill>
              </a:rPr>
              <a:t>prowadzone w przedsiębiorstwach, na stanowiskach pracy.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endParaRPr lang="pl-PL" sz="2400" b="1" dirty="0">
              <a:solidFill>
                <a:srgbClr val="00206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pl-PL" sz="2800" b="1" dirty="0" smtClean="0">
                <a:solidFill>
                  <a:srgbClr val="C00000"/>
                </a:solidFill>
              </a:rPr>
              <a:t>Kursy i szkolenia dla uczniów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2400" b="1" dirty="0" smtClean="0">
                <a:solidFill>
                  <a:srgbClr val="002060"/>
                </a:solidFill>
              </a:rPr>
              <a:t>      </a:t>
            </a:r>
            <a:r>
              <a:rPr lang="pl-PL" sz="2400" dirty="0" smtClean="0">
                <a:solidFill>
                  <a:srgbClr val="002060"/>
                </a:solidFill>
              </a:rPr>
              <a:t>pomagające zdobyć dodatkowe uprawnienia zawodowe.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endParaRPr lang="pl-PL" sz="2800" dirty="0" smtClean="0">
              <a:solidFill>
                <a:srgbClr val="C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3"/>
            <a:ext cx="9053565" cy="539571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400" b="1" u="sng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MOŻEMY ZROBIĆ?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pl-PL" sz="2800" b="1" dirty="0" smtClean="0">
                <a:solidFill>
                  <a:srgbClr val="C00000"/>
                </a:solidFill>
              </a:rPr>
              <a:t>Współpraca szkół z otoczeniem społeczno-gospodarczym</a:t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002060"/>
                </a:solidFill>
              </a:rPr>
              <a:t>wspólne z pracodawcami opracowywanie programów nauczania, tworzenie klas patronackich, współpraca z uczelniami itp.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endParaRPr lang="pl-PL" sz="2800" b="1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pl-PL" sz="2800" b="1" dirty="0">
                <a:solidFill>
                  <a:srgbClr val="C00000"/>
                </a:solidFill>
              </a:rPr>
              <a:t>Zakupy sprzętu i materiałów dydaktycznych 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2800" b="1" dirty="0">
                <a:solidFill>
                  <a:srgbClr val="002060"/>
                </a:solidFill>
              </a:rPr>
              <a:t>      </a:t>
            </a:r>
            <a:r>
              <a:rPr lang="pl-PL" sz="2400" dirty="0" smtClean="0">
                <a:solidFill>
                  <a:srgbClr val="002060"/>
                </a:solidFill>
              </a:rPr>
              <a:t>możliwość </a:t>
            </a:r>
            <a:r>
              <a:rPr lang="pl-PL" sz="2400" dirty="0">
                <a:solidFill>
                  <a:srgbClr val="002060"/>
                </a:solidFill>
              </a:rPr>
              <a:t>doposażenia szkół w nowoczesny sprzęt 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 smtClean="0">
                <a:solidFill>
                  <a:srgbClr val="C00000"/>
                </a:solidFill>
              </a:rPr>
              <a:t>  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 smtClean="0">
                <a:solidFill>
                  <a:srgbClr val="C00000"/>
                </a:solidFill>
              </a:rPr>
              <a:t>-    Doradztwo </a:t>
            </a:r>
            <a:r>
              <a:rPr lang="pl-PL" sz="2800" b="1" dirty="0">
                <a:solidFill>
                  <a:srgbClr val="C00000"/>
                </a:solidFill>
              </a:rPr>
              <a:t>zawodowe</a:t>
            </a:r>
            <a:br>
              <a:rPr lang="pl-PL" sz="2800" b="1" dirty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   </a:t>
            </a:r>
            <a:r>
              <a:rPr lang="pl-PL" sz="2400" dirty="0" smtClean="0">
                <a:solidFill>
                  <a:srgbClr val="002060"/>
                </a:solidFill>
              </a:rPr>
              <a:t>pomoc </a:t>
            </a:r>
            <a:r>
              <a:rPr lang="pl-PL" sz="2400" dirty="0">
                <a:solidFill>
                  <a:srgbClr val="002060"/>
                </a:solidFill>
              </a:rPr>
              <a:t>w wyborze ścieżki rozwoju na rynku pracy.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224387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241160" y="960633"/>
            <a:ext cx="8902840" cy="576084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FINANSE W STAŻACH ZAWODOWYCH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l-PL" sz="2800" b="1" dirty="0" smtClean="0">
                <a:solidFill>
                  <a:srgbClr val="C00000"/>
                </a:solidFill>
              </a:rPr>
              <a:t>Wynagrodzenie dla uczniów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l-PL" sz="2000" b="1" dirty="0" smtClean="0">
                <a:solidFill>
                  <a:srgbClr val="002060"/>
                </a:solidFill>
              </a:rPr>
              <a:t>Do wysokości połowy średniej płacy w regionie za 150 godzin stażu </a:t>
            </a:r>
            <a:r>
              <a:rPr lang="pl-PL" sz="2000" b="1" u="sng" dirty="0" smtClean="0">
                <a:solidFill>
                  <a:srgbClr val="C00000"/>
                </a:solidFill>
              </a:rPr>
              <a:t>(ok. 2 tys. zł)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endParaRPr lang="pl-PL" sz="28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l-PL" sz="2800" b="1" dirty="0" smtClean="0">
                <a:solidFill>
                  <a:srgbClr val="C00000"/>
                </a:solidFill>
              </a:rPr>
              <a:t>Wynagrodzenie dla opiekunów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l-PL" b="1" u="sng" dirty="0" smtClean="0">
                <a:solidFill>
                  <a:srgbClr val="C00000"/>
                </a:solidFill>
              </a:rPr>
              <a:t>500 zł </a:t>
            </a:r>
            <a:r>
              <a:rPr lang="pl-PL" b="1" dirty="0" smtClean="0">
                <a:solidFill>
                  <a:srgbClr val="002060"/>
                </a:solidFill>
              </a:rPr>
              <a:t>za 150 godzin stażu ucznia </a:t>
            </a:r>
            <a:endParaRPr lang="pl-PL" b="1" dirty="0">
              <a:solidFill>
                <a:srgbClr val="00206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endParaRPr lang="pl-PL" sz="28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l-PL" sz="2800" b="1" dirty="0" smtClean="0">
                <a:solidFill>
                  <a:srgbClr val="C00000"/>
                </a:solidFill>
              </a:rPr>
              <a:t>Refundacja kosztów przygotowania stanowiska pracy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l-PL" b="1" dirty="0" smtClean="0">
                <a:solidFill>
                  <a:srgbClr val="002060"/>
                </a:solidFill>
              </a:rPr>
              <a:t>Zwrot kosztów zakupu odzieży roboczej, kosztów dojazdu, materiałów i kosztów         eksploatacji   maszyn i narzędzi – </a:t>
            </a:r>
            <a:r>
              <a:rPr lang="pl-PL" b="1" u="sng" dirty="0" smtClean="0">
                <a:solidFill>
                  <a:srgbClr val="C00000"/>
                </a:solidFill>
              </a:rPr>
              <a:t>do 5 tys. zł </a:t>
            </a:r>
            <a:r>
              <a:rPr lang="pl-PL" b="1" dirty="0" smtClean="0">
                <a:solidFill>
                  <a:srgbClr val="002060"/>
                </a:solidFill>
              </a:rPr>
              <a:t>na  jednego stażystę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522514" y="2059913"/>
            <a:ext cx="8327685" cy="3775236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l-PL" sz="48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KSZTAŁCENIE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8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USTAWICZNE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l-PL" sz="26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Poddziałanie 8.5.3: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6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Edukacja formalna i pozaformalna</a:t>
            </a:r>
            <a:r>
              <a:rPr lang="pl-PL" sz="2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6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osób dorosłych</a:t>
            </a:r>
            <a:endParaRPr lang="pl-PL" sz="26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 smtClean="0">
                <a:solidFill>
                  <a:srgbClr val="002060"/>
                </a:solidFill>
              </a:rPr>
              <a:t>    </a:t>
            </a:r>
            <a:r>
              <a:rPr lang="pl-PL" sz="2400" i="1" dirty="0" smtClean="0">
                <a:solidFill>
                  <a:srgbClr val="002060"/>
                </a:solidFill>
              </a:rPr>
              <a:t>(inicjatywy oddolne)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74695"/>
            <a:ext cx="9144000" cy="515480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400" b="1" i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</a:t>
            </a:r>
            <a:r>
              <a:rPr lang="pl-PL" sz="36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 </a:t>
            </a:r>
            <a:endParaRPr lang="pl-PL" sz="36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600" b="1" u="sng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MARZEC: </a:t>
            </a:r>
            <a:endParaRPr lang="pl-PL" sz="4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</a:t>
            </a:r>
            <a:r>
              <a:rPr lang="pl-PL" sz="3200" b="1" dirty="0" smtClean="0">
                <a:solidFill>
                  <a:srgbClr val="002060"/>
                </a:solidFill>
              </a:rPr>
              <a:t>– </a:t>
            </a:r>
            <a:r>
              <a:rPr lang="pl-PL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mln 050 tys. zł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u="sng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PAŹDZIERNIK: </a:t>
            </a:r>
            <a:endParaRPr lang="pl-PL" sz="4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</a:t>
            </a:r>
            <a:r>
              <a:rPr lang="pl-PL" sz="3200" b="1" dirty="0" smtClean="0">
                <a:solidFill>
                  <a:srgbClr val="002060"/>
                </a:solidFill>
              </a:rPr>
              <a:t>- </a:t>
            </a:r>
            <a:r>
              <a:rPr lang="pl-PL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mln 050 tys. zł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500" b="1" dirty="0" smtClean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482321" y="14067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13001</TotalTime>
  <Words>448</Words>
  <Application>Microsoft Office PowerPoint</Application>
  <PresentationFormat>Pokaz na ekranie (4:3)</PresentationFormat>
  <Paragraphs>316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18</vt:i4>
      </vt:variant>
    </vt:vector>
  </HeadingPairs>
  <TitlesOfParts>
    <vt:vector size="31" baseType="lpstr">
      <vt:lpstr>Arial</vt:lpstr>
      <vt:lpstr>Calibri</vt:lpstr>
      <vt:lpstr>Segoe Script</vt:lpstr>
      <vt:lpstr>Segoe UI</vt:lpstr>
      <vt:lpstr>Times New Roman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Wojewowództwa Świętokrzyskiego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annpal</dc:creator>
  <cp:lastModifiedBy>Potaczała, Artur</cp:lastModifiedBy>
  <cp:revision>971</cp:revision>
  <cp:lastPrinted>2019-02-21T08:38:21Z</cp:lastPrinted>
  <dcterms:created xsi:type="dcterms:W3CDTF">2015-05-26T08:53:50Z</dcterms:created>
  <dcterms:modified xsi:type="dcterms:W3CDTF">2019-02-28T08:19:38Z</dcterms:modified>
</cp:coreProperties>
</file>