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6" r:id="rId1"/>
  </p:sldMasterIdLst>
  <p:notesMasterIdLst>
    <p:notesMasterId r:id="rId27"/>
  </p:notesMasterIdLst>
  <p:handoutMasterIdLst>
    <p:handoutMasterId r:id="rId28"/>
  </p:handoutMasterIdLst>
  <p:sldIdLst>
    <p:sldId id="1431" r:id="rId2"/>
    <p:sldId id="1288" r:id="rId3"/>
    <p:sldId id="1250" r:id="rId4"/>
    <p:sldId id="1281" r:id="rId5"/>
    <p:sldId id="1871" r:id="rId6"/>
    <p:sldId id="1874" r:id="rId7"/>
    <p:sldId id="1864" r:id="rId8"/>
    <p:sldId id="1835" r:id="rId9"/>
    <p:sldId id="1826" r:id="rId10"/>
    <p:sldId id="1844" r:id="rId11"/>
    <p:sldId id="1843" r:id="rId12"/>
    <p:sldId id="1838" r:id="rId13"/>
    <p:sldId id="1863" r:id="rId14"/>
    <p:sldId id="296" r:id="rId15"/>
    <p:sldId id="345" r:id="rId16"/>
    <p:sldId id="346" r:id="rId17"/>
    <p:sldId id="357" r:id="rId18"/>
    <p:sldId id="348" r:id="rId19"/>
    <p:sldId id="349" r:id="rId20"/>
    <p:sldId id="350" r:id="rId21"/>
    <p:sldId id="330" r:id="rId22"/>
    <p:sldId id="351" r:id="rId23"/>
    <p:sldId id="1875" r:id="rId24"/>
    <p:sldId id="329" r:id="rId25"/>
    <p:sldId id="325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0B5C821-C9A3-4444-8BFA-C14EA32B476A}">
          <p14:sldIdLst/>
        </p14:section>
        <p14:section name="Sekcja domyślna" id="{A7614853-F9E9-43C2-B0FF-3CD34B4D44E0}">
          <p14:sldIdLst>
            <p14:sldId id="1431"/>
            <p14:sldId id="1288"/>
            <p14:sldId id="1250"/>
            <p14:sldId id="1281"/>
            <p14:sldId id="1871"/>
            <p14:sldId id="1874"/>
            <p14:sldId id="1864"/>
            <p14:sldId id="1835"/>
            <p14:sldId id="1826"/>
            <p14:sldId id="1844"/>
            <p14:sldId id="1843"/>
            <p14:sldId id="1838"/>
            <p14:sldId id="1863"/>
            <p14:sldId id="296"/>
            <p14:sldId id="345"/>
            <p14:sldId id="346"/>
            <p14:sldId id="357"/>
            <p14:sldId id="348"/>
            <p14:sldId id="349"/>
            <p14:sldId id="350"/>
            <p14:sldId id="330"/>
            <p14:sldId id="351"/>
            <p14:sldId id="1875"/>
            <p14:sldId id="329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04AB5"/>
    <a:srgbClr val="F79D25"/>
    <a:srgbClr val="ADADAD"/>
    <a:srgbClr val="E6E6E6"/>
    <a:srgbClr val="CDCFC7"/>
    <a:srgbClr val="CDFFFF"/>
    <a:srgbClr val="C4CDCE"/>
    <a:srgbClr val="B0EBFE"/>
    <a:srgbClr val="C8B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8056" autoAdjust="0"/>
  </p:normalViewPr>
  <p:slideViewPr>
    <p:cSldViewPr>
      <p:cViewPr varScale="1">
        <p:scale>
          <a:sx n="110" d="100"/>
          <a:sy n="110" d="100"/>
        </p:scale>
        <p:origin x="15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Justyna%20-%20dokumenty%20%20stan%20na%2020-04-2017\Prezentacje\2018\11%20pa&#378;dziernika%202018\Zmiany%20poziomu%20bezroboc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styna%20-%20dokumenty%20%20stan%20na%2020-04-2017\Prezentacje\2018\11%20pa&#378;dziernika%202018\Zmiany%20poziomu%20bezroboc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.maj\Desktop\Kopia%20Zmiany%20poziomu%20bezroboc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.maj\Desktop\Kopia%20Zmiany%20poziomu%20bezrobo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95449025224929E-2"/>
          <c:y val="5.9496707447383779E-2"/>
          <c:w val="0.9011131610262606"/>
          <c:h val="0.638458171371798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6E-44F9-AC70-E5044B4FB1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6E-44F9-AC70-E5044B4FB14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6E-44F9-AC70-E5044B4FB14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6E-44F9-AC70-E5044B4FB14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6E-44F9-AC70-E5044B4FB14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6E-44F9-AC70-E5044B4FB14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6E-44F9-AC70-E5044B4FB14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6E-44F9-AC70-E5044B4FB14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6E-44F9-AC70-E5044B4FB14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6E-44F9-AC70-E5044B4FB14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6E-44F9-AC70-E5044B4FB14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6E-44F9-AC70-E5044B4FB14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6E-44F9-AC70-E5044B4FB14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6E-44F9-AC70-E5044B4FB14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6E-44F9-AC70-E5044B4FB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'swietokrzyskie 2018'!$B$35:$U$35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strCache>
            </c:strRef>
          </c:cat>
          <c:val>
            <c:numRef>
              <c:f>'swietokrzyskie 2018'!$B$36:$U$36</c:f>
              <c:numCache>
                <c:formatCode>#,##0</c:formatCode>
                <c:ptCount val="20"/>
                <c:pt idx="0">
                  <c:v>107472</c:v>
                </c:pt>
                <c:pt idx="1">
                  <c:v>118469</c:v>
                </c:pt>
                <c:pt idx="2">
                  <c:v>131129</c:v>
                </c:pt>
                <c:pt idx="3">
                  <c:v>131266</c:v>
                </c:pt>
                <c:pt idx="4">
                  <c:v>126538</c:v>
                </c:pt>
                <c:pt idx="5">
                  <c:v>126322</c:v>
                </c:pt>
                <c:pt idx="6">
                  <c:v>117754</c:v>
                </c:pt>
                <c:pt idx="7">
                  <c:v>99406</c:v>
                </c:pt>
                <c:pt idx="8">
                  <c:v>83339</c:v>
                </c:pt>
                <c:pt idx="9">
                  <c:v>77716</c:v>
                </c:pt>
                <c:pt idx="10">
                  <c:v>83819</c:v>
                </c:pt>
                <c:pt idx="11">
                  <c:v>82141</c:v>
                </c:pt>
                <c:pt idx="12">
                  <c:v>83217</c:v>
                </c:pt>
                <c:pt idx="13">
                  <c:v>86708</c:v>
                </c:pt>
                <c:pt idx="14">
                  <c:v>90124</c:v>
                </c:pt>
                <c:pt idx="15">
                  <c:v>75434</c:v>
                </c:pt>
                <c:pt idx="16">
                  <c:v>66131</c:v>
                </c:pt>
                <c:pt idx="17">
                  <c:v>57126</c:v>
                </c:pt>
                <c:pt idx="18">
                  <c:v>46570</c:v>
                </c:pt>
                <c:pt idx="19">
                  <c:v>44118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6E-44F9-AC70-E5044B4FB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80704"/>
        <c:axId val="72523136"/>
      </c:barChart>
      <c:catAx>
        <c:axId val="7228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2523136"/>
        <c:crosses val="autoZero"/>
        <c:auto val="1"/>
        <c:lblAlgn val="ctr"/>
        <c:lblOffset val="100"/>
        <c:noMultiLvlLbl val="0"/>
      </c:catAx>
      <c:valAx>
        <c:axId val="725231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2280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37233501787701E-2"/>
          <c:y val="4.4016627077413849E-2"/>
          <c:w val="0.96790682344848611"/>
          <c:h val="0.78358492317298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'KRAJ 2018'!$A$36</c:f>
              <c:strCache>
                <c:ptCount val="1"/>
                <c:pt idx="0">
                  <c:v>Liczba bezrobotnych</c:v>
                </c:pt>
              </c:strCache>
            </c:strRef>
          </c:tx>
          <c:spPr>
            <a:solidFill>
              <a:srgbClr val="CC99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1702481942378607E-3"/>
                  <c:y val="-2.561453522160930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D2-4BDF-9C4D-B8B3398618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D2-4BDF-9C4D-B8B3398618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D2-4BDF-9C4D-B8B33986182F}"/>
                </c:ext>
              </c:extLst>
            </c:dLbl>
            <c:dLbl>
              <c:idx val="3"/>
              <c:layout>
                <c:manualLayout>
                  <c:x val="4.4071060131086531E-3"/>
                  <c:y val="-8.4925671091123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2-4BDF-9C4D-B8B33986182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D2-4BDF-9C4D-B8B33986182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D2-4BDF-9C4D-B8B33986182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D2-4BDF-9C4D-B8B33986182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D2-4BDF-9C4D-B8B33986182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D2-4BDF-9C4D-B8B33986182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D2-4BDF-9C4D-B8B33986182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D2-4BDF-9C4D-B8B33986182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D2-4BDF-9C4D-B8B33986182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D2-4BDF-9C4D-B8B33986182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D2-4BDF-9C4D-B8B33986182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D2-4BDF-9C4D-B8B33986182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D2-4BDF-9C4D-B8B33986182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D2-4BDF-9C4D-B8B3398618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'KRAJ 2018'!$B$35:$U$35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11 miesięcy
 2018 r.</c:v>
                </c:pt>
              </c:strCache>
            </c:strRef>
          </c:cat>
          <c:val>
            <c:numRef>
              <c:f>'KRAJ 2018'!$B$36:$U$36</c:f>
              <c:numCache>
                <c:formatCode>#,##0</c:formatCode>
                <c:ptCount val="20"/>
                <c:pt idx="0">
                  <c:v>2349805</c:v>
                </c:pt>
                <c:pt idx="1">
                  <c:v>2702576</c:v>
                </c:pt>
                <c:pt idx="2">
                  <c:v>3115056</c:v>
                </c:pt>
                <c:pt idx="3">
                  <c:v>3216958</c:v>
                </c:pt>
                <c:pt idx="4">
                  <c:v>3175674</c:v>
                </c:pt>
                <c:pt idx="5">
                  <c:v>2999601</c:v>
                </c:pt>
                <c:pt idx="6">
                  <c:v>2773000</c:v>
                </c:pt>
                <c:pt idx="7">
                  <c:v>2309410</c:v>
                </c:pt>
                <c:pt idx="8">
                  <c:v>1746573</c:v>
                </c:pt>
                <c:pt idx="9">
                  <c:v>1473752</c:v>
                </c:pt>
                <c:pt idx="10">
                  <c:v>1892680</c:v>
                </c:pt>
                <c:pt idx="11">
                  <c:v>1954706</c:v>
                </c:pt>
                <c:pt idx="12">
                  <c:v>1982676</c:v>
                </c:pt>
                <c:pt idx="13">
                  <c:v>2136815</c:v>
                </c:pt>
                <c:pt idx="14">
                  <c:v>2157883</c:v>
                </c:pt>
                <c:pt idx="15">
                  <c:v>1825180</c:v>
                </c:pt>
                <c:pt idx="16">
                  <c:v>1563339</c:v>
                </c:pt>
                <c:pt idx="17">
                  <c:v>1335155</c:v>
                </c:pt>
                <c:pt idx="18">
                  <c:v>1081746</c:v>
                </c:pt>
                <c:pt idx="19">
                  <c:v>950549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3D2-4BDF-9C4D-B8B3398618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928896"/>
        <c:axId val="96193152"/>
      </c:barChart>
      <c:catAx>
        <c:axId val="749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96193152"/>
        <c:crosses val="autoZero"/>
        <c:auto val="1"/>
        <c:lblAlgn val="ctr"/>
        <c:lblOffset val="100"/>
        <c:noMultiLvlLbl val="0"/>
      </c:catAx>
      <c:valAx>
        <c:axId val="96193152"/>
        <c:scaling>
          <c:orientation val="minMax"/>
          <c:max val="4000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7492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itchFamily="34" charset="0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Polska</a:t>
            </a:r>
            <a:endParaRPr lang="en-US" dirty="0"/>
          </a:p>
        </c:rich>
      </c:tx>
      <c:layout>
        <c:manualLayout>
          <c:xMode val="edge"/>
          <c:yMode val="edge"/>
          <c:x val="0.87936761037225453"/>
          <c:y val="3.85705618020136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'przeciętne zatrudnienie'!$B$42</c:f>
              <c:strCache>
                <c:ptCount val="1"/>
                <c:pt idx="0">
                  <c:v>POLSKA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5.8483231454235438E-2"/>
                  <c:y val="-0.13377743227385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D8-4C5F-B47E-9F0840F269FD}"/>
                </c:ext>
              </c:extLst>
            </c:dLbl>
            <c:dLbl>
              <c:idx val="1"/>
              <c:layout>
                <c:manualLayout>
                  <c:x val="-6.4639361080996979E-2"/>
                  <c:y val="-0.1270885606601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8-4C5F-B47E-9F0840F269FD}"/>
                </c:ext>
              </c:extLst>
            </c:dLbl>
            <c:dLbl>
              <c:idx val="2"/>
              <c:layout>
                <c:manualLayout>
                  <c:x val="-6.4639361080996979E-2"/>
                  <c:y val="-0.1270885606601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D8-4C5F-B47E-9F0840F269FD}"/>
                </c:ext>
              </c:extLst>
            </c:dLbl>
            <c:dLbl>
              <c:idx val="3"/>
              <c:layout>
                <c:manualLayout>
                  <c:x val="-6.6178393487687379E-2"/>
                  <c:y val="-0.11371081743277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D8-4C5F-B47E-9F0840F269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'przeciętne zatrudnienie'!$C$38:$G$38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'przeciętne zatrudnienie'!$C$42:$G$42</c:f>
              <c:numCache>
                <c:formatCode>#,##0.00</c:formatCode>
                <c:ptCount val="5"/>
                <c:pt idx="0">
                  <c:v>5520.6020000000035</c:v>
                </c:pt>
                <c:pt idx="1">
                  <c:v>5584.3770000000004</c:v>
                </c:pt>
                <c:pt idx="2">
                  <c:v>5748.6270000000004</c:v>
                </c:pt>
                <c:pt idx="3">
                  <c:v>5999.4230000000016</c:v>
                </c:pt>
                <c:pt idx="4">
                  <c:v>6216.683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D8-4C5F-B47E-9F0840F26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59648"/>
        <c:axId val="142499200"/>
      </c:lineChart>
      <c:catAx>
        <c:axId val="14245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42499200"/>
        <c:crosses val="autoZero"/>
        <c:auto val="1"/>
        <c:lblAlgn val="ctr"/>
        <c:lblOffset val="100"/>
        <c:noMultiLvlLbl val="0"/>
      </c:catAx>
      <c:valAx>
        <c:axId val="1424992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2459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2752353043208363E-2"/>
          <c:w val="0.96614128705281144"/>
          <c:h val="0.7535202074147110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</c:spPr>
          </c:marker>
          <c:dLbls>
            <c:dLbl>
              <c:idx val="0"/>
              <c:layout>
                <c:manualLayout>
                  <c:x val="-5.2327101827473813E-2"/>
                  <c:y val="-0.11014341923880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2-4752-93BF-526636987FA0}"/>
                </c:ext>
              </c:extLst>
            </c:dLbl>
            <c:dLbl>
              <c:idx val="1"/>
              <c:layout>
                <c:manualLayout>
                  <c:x val="-4.6170972200712097E-2"/>
                  <c:y val="-0.10434639717360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2-4752-93BF-526636987FA0}"/>
                </c:ext>
              </c:extLst>
            </c:dLbl>
            <c:dLbl>
              <c:idx val="2"/>
              <c:layout>
                <c:manualLayout>
                  <c:x val="-6.3100328674306566E-2"/>
                  <c:y val="-9.854937510840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42-4752-93BF-526636987FA0}"/>
                </c:ext>
              </c:extLst>
            </c:dLbl>
            <c:dLbl>
              <c:idx val="3"/>
              <c:layout>
                <c:manualLayout>
                  <c:x val="-7.5412587927829872E-2"/>
                  <c:y val="-8.695533097800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2-4752-93BF-526636987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'przeciętne zatrudnienie'!$C$38:$G$38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'przeciętne zatrudnienie'!$C$43:$G$43</c:f>
              <c:numCache>
                <c:formatCode>#,##0.00</c:formatCode>
                <c:ptCount val="5"/>
                <c:pt idx="0">
                  <c:v>113.462</c:v>
                </c:pt>
                <c:pt idx="1">
                  <c:v>109.771</c:v>
                </c:pt>
                <c:pt idx="2">
                  <c:v>111.54</c:v>
                </c:pt>
                <c:pt idx="3">
                  <c:v>118.005</c:v>
                </c:pt>
                <c:pt idx="4">
                  <c:v>122.67899999999996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42-4752-93BF-526636987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12992"/>
        <c:axId val="154870144"/>
      </c:lineChart>
      <c:catAx>
        <c:axId val="14501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54870144"/>
        <c:crosses val="autoZero"/>
        <c:auto val="1"/>
        <c:lblAlgn val="ctr"/>
        <c:lblOffset val="100"/>
        <c:noMultiLvlLbl val="0"/>
      </c:catAx>
      <c:valAx>
        <c:axId val="1548701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5012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6680A-53F0-4F2E-A226-E9B7D9BC117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615F66A-588E-4161-9CEA-FA8747D136B9}">
      <dgm:prSet custT="1"/>
      <dgm:spPr/>
      <dgm:t>
        <a:bodyPr/>
        <a:lstStyle/>
        <a:p>
          <a:r>
            <a:rPr lang="pl-PL" sz="2400" b="1" dirty="0">
              <a:latin typeface="Calibri" panose="020F0502020204030204" pitchFamily="34" charset="0"/>
              <a:cs typeface="Calibri" panose="020F0502020204030204" pitchFamily="34" charset="0"/>
            </a:rPr>
            <a:t>Priorytety wydatkowania środków puli podstawowej KFS: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pl-P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15C689-D68D-4F08-A166-D38F6C9B7BB3}" type="parTrans" cxnId="{B82375F0-83D9-474E-BF0A-558F6C0641CE}">
      <dgm:prSet/>
      <dgm:spPr/>
      <dgm:t>
        <a:bodyPr/>
        <a:lstStyle/>
        <a:p>
          <a:endParaRPr lang="pl-PL"/>
        </a:p>
      </dgm:t>
    </dgm:pt>
    <dgm:pt modelId="{7E2CC33E-4A8D-4930-84D2-E34272C32EA8}" type="sibTrans" cxnId="{B82375F0-83D9-474E-BF0A-558F6C0641CE}">
      <dgm:prSet/>
      <dgm:spPr/>
      <dgm:t>
        <a:bodyPr/>
        <a:lstStyle/>
        <a:p>
          <a:endParaRPr lang="pl-PL"/>
        </a:p>
      </dgm:t>
    </dgm:pt>
    <dgm:pt modelId="{8EC40A30-3F29-4462-BCD6-C3EC2ECEC7E4}">
      <dgm:prSet custT="1"/>
      <dgm:spPr/>
      <dgm:t>
        <a:bodyPr/>
        <a:lstStyle/>
        <a:p>
          <a:r>
            <a:rPr lang="pl-PL" sz="1600" dirty="0"/>
            <a:t>wsparcie kształcenia ustawicznego w zawodach deficytowych</a:t>
          </a:r>
          <a:endParaRPr lang="pl-P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B8A78D-D2EE-43B1-9BA5-C45BE70B525F}" type="parTrans" cxnId="{3D827B89-5C91-43CE-8BD8-FF0145258104}">
      <dgm:prSet/>
      <dgm:spPr/>
      <dgm:t>
        <a:bodyPr/>
        <a:lstStyle/>
        <a:p>
          <a:endParaRPr lang="pl-PL"/>
        </a:p>
      </dgm:t>
    </dgm:pt>
    <dgm:pt modelId="{9B2DFE0A-69DD-4768-9B93-9A4DB6869CAD}" type="sibTrans" cxnId="{3D827B89-5C91-43CE-8BD8-FF0145258104}">
      <dgm:prSet/>
      <dgm:spPr/>
      <dgm:t>
        <a:bodyPr/>
        <a:lstStyle/>
        <a:p>
          <a:endParaRPr lang="pl-PL"/>
        </a:p>
      </dgm:t>
    </dgm:pt>
    <dgm:pt modelId="{01F7504A-48C3-4349-A275-A378F2B67F62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arenR"/>
          </a:pPr>
          <a:r>
            <a:rPr lang="pl-PL" sz="1600" dirty="0"/>
            <a:t>wsparcie kształcenia ustawicznego osób, które nie posiadają świadectwa dojrzałości</a:t>
          </a:r>
          <a:r>
            <a:rPr lang="pl-PL" sz="1600" u="none" dirty="0">
              <a:uFillTx/>
            </a:rPr>
            <a:t>; </a:t>
          </a:r>
          <a:endParaRPr lang="pl-P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C9AC8-C74B-4695-B8D8-F10100E886F2}" type="parTrans" cxnId="{58C9147F-6068-457C-9C55-83E1CAB2E10C}">
      <dgm:prSet/>
      <dgm:spPr/>
      <dgm:t>
        <a:bodyPr/>
        <a:lstStyle/>
        <a:p>
          <a:endParaRPr lang="pl-PL"/>
        </a:p>
      </dgm:t>
    </dgm:pt>
    <dgm:pt modelId="{182A72AF-4C5A-4DF6-A2B4-3217B2F249C1}" type="sibTrans" cxnId="{58C9147F-6068-457C-9C55-83E1CAB2E10C}">
      <dgm:prSet/>
      <dgm:spPr/>
      <dgm:t>
        <a:bodyPr/>
        <a:lstStyle/>
        <a:p>
          <a:endParaRPr lang="pl-PL"/>
        </a:p>
      </dgm:t>
    </dgm:pt>
    <dgm:pt modelId="{27D11113-3B30-4C4B-BE3D-DFBEC28FD331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arenR"/>
          </a:pPr>
          <a:r>
            <a:rPr lang="pl-PL" sz="1300" dirty="0"/>
            <a:t>wsparcie pracowników zagrożonych ubóstwem lub wykluczeniem społecznym, zatrudnionych w podmiotach posiadających status przedsiębiorstwa społecznego, wskazanych na liście przedsiębiorstw społecznych prowadzonej przez </a:t>
          </a:r>
          <a:r>
            <a:rPr lang="pl-PL" sz="1300" dirty="0" err="1"/>
            <a:t>MRPiPS</a:t>
          </a:r>
          <a:r>
            <a:rPr lang="pl-PL" sz="1300" dirty="0"/>
            <a:t>, członków lub pracowników spółdzielni socjalnych lub pracowników Zakładów Aktywności Zawodowej </a:t>
          </a:r>
          <a:endParaRPr lang="pl-PL" sz="13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9748CF-C41E-4D07-A111-243AB733D300}" type="parTrans" cxnId="{79F05869-5ACC-4B34-85AB-BCE5C397DE10}">
      <dgm:prSet/>
      <dgm:spPr/>
      <dgm:t>
        <a:bodyPr/>
        <a:lstStyle/>
        <a:p>
          <a:endParaRPr lang="pl-PL"/>
        </a:p>
      </dgm:t>
    </dgm:pt>
    <dgm:pt modelId="{88E2A652-803D-4081-8434-1BCDD1C09164}" type="sibTrans" cxnId="{79F05869-5ACC-4B34-85AB-BCE5C397DE10}">
      <dgm:prSet/>
      <dgm:spPr/>
      <dgm:t>
        <a:bodyPr/>
        <a:lstStyle/>
        <a:p>
          <a:endParaRPr lang="pl-PL"/>
        </a:p>
      </dgm:t>
    </dgm:pt>
    <dgm:pt modelId="{C1688D2A-8DE4-4FCA-A4D0-0CC60562E09D}">
      <dgm:prSet custT="1"/>
      <dgm:spPr/>
      <dgm:t>
        <a:bodyPr/>
        <a:lstStyle/>
        <a:p>
          <a:r>
            <a:rPr lang="pl-PL" sz="1600" dirty="0"/>
            <a:t>wsparcie kształcenia ustawicznego osób po 45 roku życia </a:t>
          </a:r>
          <a:endParaRPr lang="pl-P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8E234A-8398-4FD8-9B67-10F2B34CB5F1}" type="parTrans" cxnId="{D7116D5D-C18A-4F83-95A4-C0C47A1C22DC}">
      <dgm:prSet/>
      <dgm:spPr/>
      <dgm:t>
        <a:bodyPr/>
        <a:lstStyle/>
        <a:p>
          <a:endParaRPr lang="pl-PL"/>
        </a:p>
      </dgm:t>
    </dgm:pt>
    <dgm:pt modelId="{A46B90B9-15A7-4588-B8C8-A7FAD7D42F0D}" type="sibTrans" cxnId="{D7116D5D-C18A-4F83-95A4-C0C47A1C22DC}">
      <dgm:prSet/>
      <dgm:spPr/>
      <dgm:t>
        <a:bodyPr/>
        <a:lstStyle/>
        <a:p>
          <a:endParaRPr lang="pl-PL"/>
        </a:p>
      </dgm:t>
    </dgm:pt>
    <dgm:pt modelId="{FAE8449D-9989-4E60-AA48-8A27A935F4F9}">
      <dgm:prSet custT="1"/>
      <dgm:spPr/>
      <dgm:t>
        <a:bodyPr/>
        <a:lstStyle/>
        <a:p>
          <a:r>
            <a:rPr lang="pl-PL" sz="1400" dirty="0"/>
            <a:t>wsparcie kształcenia ustawicznego osób, które mogą udokumentować wykonywanie przez co najmniej 15 lat prac w szczególnych warunkach lub o szczególnym charakterze, a którym nie przysługuje prawo do emerytury pomostowej 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6D3B9D-B77A-4D92-96BD-227B6ADD68BB}" type="parTrans" cxnId="{E447A51B-0480-4B69-9835-9FF61B230A7F}">
      <dgm:prSet/>
      <dgm:spPr/>
      <dgm:t>
        <a:bodyPr/>
        <a:lstStyle/>
        <a:p>
          <a:endParaRPr lang="pl-PL"/>
        </a:p>
      </dgm:t>
    </dgm:pt>
    <dgm:pt modelId="{1B6AA4D9-C3F8-4A4E-A210-D7CCE778D7F6}" type="sibTrans" cxnId="{E447A51B-0480-4B69-9835-9FF61B230A7F}">
      <dgm:prSet/>
      <dgm:spPr/>
      <dgm:t>
        <a:bodyPr/>
        <a:lstStyle/>
        <a:p>
          <a:endParaRPr lang="pl-PL"/>
        </a:p>
      </dgm:t>
    </dgm:pt>
    <dgm:pt modelId="{F4FBEBFB-E8B0-4C10-90CA-C45136D9C33B}">
      <dgm:prSet custT="1"/>
      <dgm:spPr/>
      <dgm:t>
        <a:bodyPr/>
        <a:lstStyle/>
        <a:p>
          <a:r>
            <a:rPr lang="pl-PL" sz="1400" dirty="0"/>
            <a:t>wsparcie kształcenia ustawicznego instruktorów praktycznej nauki zawodu, nauczycieli kształcenia zawodowego oraz pozostałych nauczycieli, o ile podjęcie kształcenia ustawicznego umożliwi im pozostanie w zatrudnieniu 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739DA5-E305-48CD-A471-A178BC0A1226}" type="parTrans" cxnId="{FEEB9AF4-F22C-4BF5-B0C9-44A5119458B7}">
      <dgm:prSet/>
      <dgm:spPr/>
      <dgm:t>
        <a:bodyPr/>
        <a:lstStyle/>
        <a:p>
          <a:endParaRPr lang="pl-PL"/>
        </a:p>
      </dgm:t>
    </dgm:pt>
    <dgm:pt modelId="{2C773091-F729-46A1-BDD2-7E477DFCE019}" type="sibTrans" cxnId="{FEEB9AF4-F22C-4BF5-B0C9-44A5119458B7}">
      <dgm:prSet/>
      <dgm:spPr/>
      <dgm:t>
        <a:bodyPr/>
        <a:lstStyle/>
        <a:p>
          <a:endParaRPr lang="pl-PL"/>
        </a:p>
      </dgm:t>
    </dgm:pt>
    <dgm:pt modelId="{5EDB6E92-B251-4025-AAF7-460BA7DF021C}" type="pres">
      <dgm:prSet presAssocID="{62B6680A-53F0-4F2E-A226-E9B7D9BC11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25F096-EAAA-4539-A13E-84D645DD42D5}" type="pres">
      <dgm:prSet presAssocID="{2615F66A-588E-4161-9CEA-FA8747D136B9}" presName="vertOne" presStyleCnt="0"/>
      <dgm:spPr/>
    </dgm:pt>
    <dgm:pt modelId="{076ACF63-094D-4EA0-B8BE-E97549CDEB24}" type="pres">
      <dgm:prSet presAssocID="{2615F66A-588E-4161-9CEA-FA8747D136B9}" presName="txOne" presStyleLbl="node0" presStyleIdx="0" presStyleCnt="1" custScaleY="13941">
        <dgm:presLayoutVars>
          <dgm:chPref val="3"/>
        </dgm:presLayoutVars>
      </dgm:prSet>
      <dgm:spPr/>
    </dgm:pt>
    <dgm:pt modelId="{D0BFE9E6-2404-4F3A-B950-191AD2B20436}" type="pres">
      <dgm:prSet presAssocID="{2615F66A-588E-4161-9CEA-FA8747D136B9}" presName="parTransOne" presStyleCnt="0"/>
      <dgm:spPr/>
    </dgm:pt>
    <dgm:pt modelId="{062C3FB6-5BDE-4D06-888D-0056EDC106B9}" type="pres">
      <dgm:prSet presAssocID="{2615F66A-588E-4161-9CEA-FA8747D136B9}" presName="horzOne" presStyleCnt="0"/>
      <dgm:spPr/>
    </dgm:pt>
    <dgm:pt modelId="{89C96216-2596-42C3-888B-5C5FBDAB2D6D}" type="pres">
      <dgm:prSet presAssocID="{8EC40A30-3F29-4462-BCD6-C3EC2ECEC7E4}" presName="vertTwo" presStyleCnt="0"/>
      <dgm:spPr/>
    </dgm:pt>
    <dgm:pt modelId="{6F03E0C6-F872-4D84-AFF9-064E849CF504}" type="pres">
      <dgm:prSet presAssocID="{8EC40A30-3F29-4462-BCD6-C3EC2ECEC7E4}" presName="txTwo" presStyleLbl="node2" presStyleIdx="0" presStyleCnt="6">
        <dgm:presLayoutVars>
          <dgm:chPref val="3"/>
        </dgm:presLayoutVars>
      </dgm:prSet>
      <dgm:spPr/>
    </dgm:pt>
    <dgm:pt modelId="{9941A2F7-97BB-4112-BEC9-86F2E356E1FA}" type="pres">
      <dgm:prSet presAssocID="{8EC40A30-3F29-4462-BCD6-C3EC2ECEC7E4}" presName="horzTwo" presStyleCnt="0"/>
      <dgm:spPr/>
    </dgm:pt>
    <dgm:pt modelId="{366EB938-B766-4E1C-BC47-BC732960CCBE}" type="pres">
      <dgm:prSet presAssocID="{9B2DFE0A-69DD-4768-9B93-9A4DB6869CAD}" presName="sibSpaceTwo" presStyleCnt="0"/>
      <dgm:spPr/>
    </dgm:pt>
    <dgm:pt modelId="{701599D7-3051-4FBC-B537-B9AA28F24996}" type="pres">
      <dgm:prSet presAssocID="{01F7504A-48C3-4349-A275-A378F2B67F62}" presName="vertTwo" presStyleCnt="0"/>
      <dgm:spPr/>
    </dgm:pt>
    <dgm:pt modelId="{BF743904-CFB5-4BC6-9B01-BF2AF18CDFFA}" type="pres">
      <dgm:prSet presAssocID="{01F7504A-48C3-4349-A275-A378F2B67F62}" presName="txTwo" presStyleLbl="node2" presStyleIdx="1" presStyleCnt="6">
        <dgm:presLayoutVars>
          <dgm:chPref val="3"/>
        </dgm:presLayoutVars>
      </dgm:prSet>
      <dgm:spPr/>
    </dgm:pt>
    <dgm:pt modelId="{FABE2C90-5618-4DC2-A068-FAD4D9E1C109}" type="pres">
      <dgm:prSet presAssocID="{01F7504A-48C3-4349-A275-A378F2B67F62}" presName="horzTwo" presStyleCnt="0"/>
      <dgm:spPr/>
    </dgm:pt>
    <dgm:pt modelId="{B97F6CFA-A575-4956-A2F1-D527AC21E437}" type="pres">
      <dgm:prSet presAssocID="{182A72AF-4C5A-4DF6-A2B4-3217B2F249C1}" presName="sibSpaceTwo" presStyleCnt="0"/>
      <dgm:spPr/>
    </dgm:pt>
    <dgm:pt modelId="{8CC0074F-A1E0-4A17-AD96-3ED3D5BE5FBE}" type="pres">
      <dgm:prSet presAssocID="{27D11113-3B30-4C4B-BE3D-DFBEC28FD331}" presName="vertTwo" presStyleCnt="0"/>
      <dgm:spPr/>
    </dgm:pt>
    <dgm:pt modelId="{963CD545-803F-4009-975E-F561BADF1A92}" type="pres">
      <dgm:prSet presAssocID="{27D11113-3B30-4C4B-BE3D-DFBEC28FD331}" presName="txTwo" presStyleLbl="node2" presStyleIdx="2" presStyleCnt="6">
        <dgm:presLayoutVars>
          <dgm:chPref val="3"/>
        </dgm:presLayoutVars>
      </dgm:prSet>
      <dgm:spPr/>
    </dgm:pt>
    <dgm:pt modelId="{A187F4AA-0624-495A-B145-55B2611156B7}" type="pres">
      <dgm:prSet presAssocID="{27D11113-3B30-4C4B-BE3D-DFBEC28FD331}" presName="horzTwo" presStyleCnt="0"/>
      <dgm:spPr/>
    </dgm:pt>
    <dgm:pt modelId="{3B41ED39-DDBA-4EA5-8469-BF385E172C21}" type="pres">
      <dgm:prSet presAssocID="{88E2A652-803D-4081-8434-1BCDD1C09164}" presName="sibSpaceTwo" presStyleCnt="0"/>
      <dgm:spPr/>
    </dgm:pt>
    <dgm:pt modelId="{F6ADE77D-7116-4995-8105-301D5FE49586}" type="pres">
      <dgm:prSet presAssocID="{FAE8449D-9989-4E60-AA48-8A27A935F4F9}" presName="vertTwo" presStyleCnt="0"/>
      <dgm:spPr/>
    </dgm:pt>
    <dgm:pt modelId="{65F26FF6-BA80-4C11-AC10-C87E2864D95A}" type="pres">
      <dgm:prSet presAssocID="{FAE8449D-9989-4E60-AA48-8A27A935F4F9}" presName="txTwo" presStyleLbl="node2" presStyleIdx="3" presStyleCnt="6">
        <dgm:presLayoutVars>
          <dgm:chPref val="3"/>
        </dgm:presLayoutVars>
      </dgm:prSet>
      <dgm:spPr/>
    </dgm:pt>
    <dgm:pt modelId="{9A21FFB7-AE3C-4D3D-9095-A0307D901887}" type="pres">
      <dgm:prSet presAssocID="{FAE8449D-9989-4E60-AA48-8A27A935F4F9}" presName="horzTwo" presStyleCnt="0"/>
      <dgm:spPr/>
    </dgm:pt>
    <dgm:pt modelId="{822721AB-947A-4A04-B955-3D16CC98FA3F}" type="pres">
      <dgm:prSet presAssocID="{1B6AA4D9-C3F8-4A4E-A210-D7CCE778D7F6}" presName="sibSpaceTwo" presStyleCnt="0"/>
      <dgm:spPr/>
    </dgm:pt>
    <dgm:pt modelId="{8BFEA39E-45DA-43FB-9B1B-B2EC8D2CAB6F}" type="pres">
      <dgm:prSet presAssocID="{F4FBEBFB-E8B0-4C10-90CA-C45136D9C33B}" presName="vertTwo" presStyleCnt="0"/>
      <dgm:spPr/>
    </dgm:pt>
    <dgm:pt modelId="{FB294D31-2D44-4B6F-AB46-8EDCC118EB14}" type="pres">
      <dgm:prSet presAssocID="{F4FBEBFB-E8B0-4C10-90CA-C45136D9C33B}" presName="txTwo" presStyleLbl="node2" presStyleIdx="4" presStyleCnt="6">
        <dgm:presLayoutVars>
          <dgm:chPref val="3"/>
        </dgm:presLayoutVars>
      </dgm:prSet>
      <dgm:spPr/>
    </dgm:pt>
    <dgm:pt modelId="{F026376A-E3EF-4D40-B30D-51AF95D1AE13}" type="pres">
      <dgm:prSet presAssocID="{F4FBEBFB-E8B0-4C10-90CA-C45136D9C33B}" presName="horzTwo" presStyleCnt="0"/>
      <dgm:spPr/>
    </dgm:pt>
    <dgm:pt modelId="{C78332C7-6D22-42A2-9A62-F3A08811C1A1}" type="pres">
      <dgm:prSet presAssocID="{2C773091-F729-46A1-BDD2-7E477DFCE019}" presName="sibSpaceTwo" presStyleCnt="0"/>
      <dgm:spPr/>
    </dgm:pt>
    <dgm:pt modelId="{E1A38FE3-6B62-43F7-8DCF-85726E66D8E4}" type="pres">
      <dgm:prSet presAssocID="{C1688D2A-8DE4-4FCA-A4D0-0CC60562E09D}" presName="vertTwo" presStyleCnt="0"/>
      <dgm:spPr/>
    </dgm:pt>
    <dgm:pt modelId="{F4A6F143-86B7-41DC-A016-B8AE17C8F390}" type="pres">
      <dgm:prSet presAssocID="{C1688D2A-8DE4-4FCA-A4D0-0CC60562E09D}" presName="txTwo" presStyleLbl="node2" presStyleIdx="5" presStyleCnt="6">
        <dgm:presLayoutVars>
          <dgm:chPref val="3"/>
        </dgm:presLayoutVars>
      </dgm:prSet>
      <dgm:spPr/>
    </dgm:pt>
    <dgm:pt modelId="{FCDDAEC0-9893-4A5E-80A0-1B33ACF9C2F5}" type="pres">
      <dgm:prSet presAssocID="{C1688D2A-8DE4-4FCA-A4D0-0CC60562E09D}" presName="horzTwo" presStyleCnt="0"/>
      <dgm:spPr/>
    </dgm:pt>
  </dgm:ptLst>
  <dgm:cxnLst>
    <dgm:cxn modelId="{294AD50F-8A3B-4373-82CC-731BE962D674}" type="presOf" srcId="{27D11113-3B30-4C4B-BE3D-DFBEC28FD331}" destId="{963CD545-803F-4009-975E-F561BADF1A92}" srcOrd="0" destOrd="0" presId="urn:microsoft.com/office/officeart/2005/8/layout/hierarchy4"/>
    <dgm:cxn modelId="{E447A51B-0480-4B69-9835-9FF61B230A7F}" srcId="{2615F66A-588E-4161-9CEA-FA8747D136B9}" destId="{FAE8449D-9989-4E60-AA48-8A27A935F4F9}" srcOrd="3" destOrd="0" parTransId="{536D3B9D-B77A-4D92-96BD-227B6ADD68BB}" sibTransId="{1B6AA4D9-C3F8-4A4E-A210-D7CCE778D7F6}"/>
    <dgm:cxn modelId="{EB9B0C1E-0D82-44E7-95D5-43B1A7A8C8C5}" type="presOf" srcId="{01F7504A-48C3-4349-A275-A378F2B67F62}" destId="{BF743904-CFB5-4BC6-9B01-BF2AF18CDFFA}" srcOrd="0" destOrd="0" presId="urn:microsoft.com/office/officeart/2005/8/layout/hierarchy4"/>
    <dgm:cxn modelId="{863FD62B-4B01-4606-84AC-F339B18A0712}" type="presOf" srcId="{2615F66A-588E-4161-9CEA-FA8747D136B9}" destId="{076ACF63-094D-4EA0-B8BE-E97549CDEB24}" srcOrd="0" destOrd="0" presId="urn:microsoft.com/office/officeart/2005/8/layout/hierarchy4"/>
    <dgm:cxn modelId="{BA5C5C34-85ED-4135-818B-6D29853F6E58}" type="presOf" srcId="{F4FBEBFB-E8B0-4C10-90CA-C45136D9C33B}" destId="{FB294D31-2D44-4B6F-AB46-8EDCC118EB14}" srcOrd="0" destOrd="0" presId="urn:microsoft.com/office/officeart/2005/8/layout/hierarchy4"/>
    <dgm:cxn modelId="{D7116D5D-C18A-4F83-95A4-C0C47A1C22DC}" srcId="{2615F66A-588E-4161-9CEA-FA8747D136B9}" destId="{C1688D2A-8DE4-4FCA-A4D0-0CC60562E09D}" srcOrd="5" destOrd="0" parTransId="{EF8E234A-8398-4FD8-9B67-10F2B34CB5F1}" sibTransId="{A46B90B9-15A7-4588-B8C8-A7FAD7D42F0D}"/>
    <dgm:cxn modelId="{79F05869-5ACC-4B34-85AB-BCE5C397DE10}" srcId="{2615F66A-588E-4161-9CEA-FA8747D136B9}" destId="{27D11113-3B30-4C4B-BE3D-DFBEC28FD331}" srcOrd="2" destOrd="0" parTransId="{A89748CF-C41E-4D07-A111-243AB733D300}" sibTransId="{88E2A652-803D-4081-8434-1BCDD1C09164}"/>
    <dgm:cxn modelId="{7DE8B64D-0ED1-445C-A601-977C5B62C93E}" type="presOf" srcId="{62B6680A-53F0-4F2E-A226-E9B7D9BC1175}" destId="{5EDB6E92-B251-4025-AAF7-460BA7DF021C}" srcOrd="0" destOrd="0" presId="urn:microsoft.com/office/officeart/2005/8/layout/hierarchy4"/>
    <dgm:cxn modelId="{04065278-F70F-4B5C-A069-EC0F73EA6111}" type="presOf" srcId="{FAE8449D-9989-4E60-AA48-8A27A935F4F9}" destId="{65F26FF6-BA80-4C11-AC10-C87E2864D95A}" srcOrd="0" destOrd="0" presId="urn:microsoft.com/office/officeart/2005/8/layout/hierarchy4"/>
    <dgm:cxn modelId="{7318B87B-5245-45F9-9690-FC26975DF3B3}" type="presOf" srcId="{8EC40A30-3F29-4462-BCD6-C3EC2ECEC7E4}" destId="{6F03E0C6-F872-4D84-AFF9-064E849CF504}" srcOrd="0" destOrd="0" presId="urn:microsoft.com/office/officeart/2005/8/layout/hierarchy4"/>
    <dgm:cxn modelId="{58C9147F-6068-457C-9C55-83E1CAB2E10C}" srcId="{2615F66A-588E-4161-9CEA-FA8747D136B9}" destId="{01F7504A-48C3-4349-A275-A378F2B67F62}" srcOrd="1" destOrd="0" parTransId="{D05C9AC8-C74B-4695-B8D8-F10100E886F2}" sibTransId="{182A72AF-4C5A-4DF6-A2B4-3217B2F249C1}"/>
    <dgm:cxn modelId="{3D827B89-5C91-43CE-8BD8-FF0145258104}" srcId="{2615F66A-588E-4161-9CEA-FA8747D136B9}" destId="{8EC40A30-3F29-4462-BCD6-C3EC2ECEC7E4}" srcOrd="0" destOrd="0" parTransId="{C9B8A78D-D2EE-43B1-9BA5-C45BE70B525F}" sibTransId="{9B2DFE0A-69DD-4768-9B93-9A4DB6869CAD}"/>
    <dgm:cxn modelId="{D5E722A4-85BB-49E0-B087-3DA36482ECDA}" type="presOf" srcId="{C1688D2A-8DE4-4FCA-A4D0-0CC60562E09D}" destId="{F4A6F143-86B7-41DC-A016-B8AE17C8F390}" srcOrd="0" destOrd="0" presId="urn:microsoft.com/office/officeart/2005/8/layout/hierarchy4"/>
    <dgm:cxn modelId="{B82375F0-83D9-474E-BF0A-558F6C0641CE}" srcId="{62B6680A-53F0-4F2E-A226-E9B7D9BC1175}" destId="{2615F66A-588E-4161-9CEA-FA8747D136B9}" srcOrd="0" destOrd="0" parTransId="{C015C689-D68D-4F08-A166-D38F6C9B7BB3}" sibTransId="{7E2CC33E-4A8D-4930-84D2-E34272C32EA8}"/>
    <dgm:cxn modelId="{FEEB9AF4-F22C-4BF5-B0C9-44A5119458B7}" srcId="{2615F66A-588E-4161-9CEA-FA8747D136B9}" destId="{F4FBEBFB-E8B0-4C10-90CA-C45136D9C33B}" srcOrd="4" destOrd="0" parTransId="{67739DA5-E305-48CD-A471-A178BC0A1226}" sibTransId="{2C773091-F729-46A1-BDD2-7E477DFCE019}"/>
    <dgm:cxn modelId="{537C4790-2221-4763-968D-9D0F22E71B31}" type="presParOf" srcId="{5EDB6E92-B251-4025-AAF7-460BA7DF021C}" destId="{FF25F096-EAAA-4539-A13E-84D645DD42D5}" srcOrd="0" destOrd="0" presId="urn:microsoft.com/office/officeart/2005/8/layout/hierarchy4"/>
    <dgm:cxn modelId="{19619AFD-FF44-46EA-99A2-40D52489BC61}" type="presParOf" srcId="{FF25F096-EAAA-4539-A13E-84D645DD42D5}" destId="{076ACF63-094D-4EA0-B8BE-E97549CDEB24}" srcOrd="0" destOrd="0" presId="urn:microsoft.com/office/officeart/2005/8/layout/hierarchy4"/>
    <dgm:cxn modelId="{A02090A6-63D4-4CF9-A9BB-6317B9112E7D}" type="presParOf" srcId="{FF25F096-EAAA-4539-A13E-84D645DD42D5}" destId="{D0BFE9E6-2404-4F3A-B950-191AD2B20436}" srcOrd="1" destOrd="0" presId="urn:microsoft.com/office/officeart/2005/8/layout/hierarchy4"/>
    <dgm:cxn modelId="{69071590-470B-45BA-A6B2-C33274DD8D98}" type="presParOf" srcId="{FF25F096-EAAA-4539-A13E-84D645DD42D5}" destId="{062C3FB6-5BDE-4D06-888D-0056EDC106B9}" srcOrd="2" destOrd="0" presId="urn:microsoft.com/office/officeart/2005/8/layout/hierarchy4"/>
    <dgm:cxn modelId="{AAB04A15-4E5B-4A9F-94C7-ED97C92D003A}" type="presParOf" srcId="{062C3FB6-5BDE-4D06-888D-0056EDC106B9}" destId="{89C96216-2596-42C3-888B-5C5FBDAB2D6D}" srcOrd="0" destOrd="0" presId="urn:microsoft.com/office/officeart/2005/8/layout/hierarchy4"/>
    <dgm:cxn modelId="{D8725EB4-523B-4983-A529-791DADB3D659}" type="presParOf" srcId="{89C96216-2596-42C3-888B-5C5FBDAB2D6D}" destId="{6F03E0C6-F872-4D84-AFF9-064E849CF504}" srcOrd="0" destOrd="0" presId="urn:microsoft.com/office/officeart/2005/8/layout/hierarchy4"/>
    <dgm:cxn modelId="{0D1AE069-DA0F-4C89-88A8-C0A76BD27FC8}" type="presParOf" srcId="{89C96216-2596-42C3-888B-5C5FBDAB2D6D}" destId="{9941A2F7-97BB-4112-BEC9-86F2E356E1FA}" srcOrd="1" destOrd="0" presId="urn:microsoft.com/office/officeart/2005/8/layout/hierarchy4"/>
    <dgm:cxn modelId="{62F614D2-38DA-4820-B17C-B5B075956A00}" type="presParOf" srcId="{062C3FB6-5BDE-4D06-888D-0056EDC106B9}" destId="{366EB938-B766-4E1C-BC47-BC732960CCBE}" srcOrd="1" destOrd="0" presId="urn:microsoft.com/office/officeart/2005/8/layout/hierarchy4"/>
    <dgm:cxn modelId="{E9ED383A-BF8D-4AAF-92C0-0495ACF58390}" type="presParOf" srcId="{062C3FB6-5BDE-4D06-888D-0056EDC106B9}" destId="{701599D7-3051-4FBC-B537-B9AA28F24996}" srcOrd="2" destOrd="0" presId="urn:microsoft.com/office/officeart/2005/8/layout/hierarchy4"/>
    <dgm:cxn modelId="{DC09F1C9-0341-4CCF-A002-9718C903B8B5}" type="presParOf" srcId="{701599D7-3051-4FBC-B537-B9AA28F24996}" destId="{BF743904-CFB5-4BC6-9B01-BF2AF18CDFFA}" srcOrd="0" destOrd="0" presId="urn:microsoft.com/office/officeart/2005/8/layout/hierarchy4"/>
    <dgm:cxn modelId="{C2AD38B0-9F12-4B41-AA34-AA1A19606B3B}" type="presParOf" srcId="{701599D7-3051-4FBC-B537-B9AA28F24996}" destId="{FABE2C90-5618-4DC2-A068-FAD4D9E1C109}" srcOrd="1" destOrd="0" presId="urn:microsoft.com/office/officeart/2005/8/layout/hierarchy4"/>
    <dgm:cxn modelId="{CF372B39-F459-4D1E-A78D-19C5FC4C4115}" type="presParOf" srcId="{062C3FB6-5BDE-4D06-888D-0056EDC106B9}" destId="{B97F6CFA-A575-4956-A2F1-D527AC21E437}" srcOrd="3" destOrd="0" presId="urn:microsoft.com/office/officeart/2005/8/layout/hierarchy4"/>
    <dgm:cxn modelId="{EEAB4053-C2D8-4C31-B667-E0150B23F178}" type="presParOf" srcId="{062C3FB6-5BDE-4D06-888D-0056EDC106B9}" destId="{8CC0074F-A1E0-4A17-AD96-3ED3D5BE5FBE}" srcOrd="4" destOrd="0" presId="urn:microsoft.com/office/officeart/2005/8/layout/hierarchy4"/>
    <dgm:cxn modelId="{4CD12163-0A8E-49BC-B92C-BC131A38DD40}" type="presParOf" srcId="{8CC0074F-A1E0-4A17-AD96-3ED3D5BE5FBE}" destId="{963CD545-803F-4009-975E-F561BADF1A92}" srcOrd="0" destOrd="0" presId="urn:microsoft.com/office/officeart/2005/8/layout/hierarchy4"/>
    <dgm:cxn modelId="{E866B0D2-6A39-4A52-82E5-D7EB20C9A314}" type="presParOf" srcId="{8CC0074F-A1E0-4A17-AD96-3ED3D5BE5FBE}" destId="{A187F4AA-0624-495A-B145-55B2611156B7}" srcOrd="1" destOrd="0" presId="urn:microsoft.com/office/officeart/2005/8/layout/hierarchy4"/>
    <dgm:cxn modelId="{F1B424D1-9AD7-4288-BC41-CB41D1651B9D}" type="presParOf" srcId="{062C3FB6-5BDE-4D06-888D-0056EDC106B9}" destId="{3B41ED39-DDBA-4EA5-8469-BF385E172C21}" srcOrd="5" destOrd="0" presId="urn:microsoft.com/office/officeart/2005/8/layout/hierarchy4"/>
    <dgm:cxn modelId="{24530A6B-A55B-4C7B-BD5A-C5B7B38140F2}" type="presParOf" srcId="{062C3FB6-5BDE-4D06-888D-0056EDC106B9}" destId="{F6ADE77D-7116-4995-8105-301D5FE49586}" srcOrd="6" destOrd="0" presId="urn:microsoft.com/office/officeart/2005/8/layout/hierarchy4"/>
    <dgm:cxn modelId="{352B772A-7AA5-41B8-9B59-718ACFD12607}" type="presParOf" srcId="{F6ADE77D-7116-4995-8105-301D5FE49586}" destId="{65F26FF6-BA80-4C11-AC10-C87E2864D95A}" srcOrd="0" destOrd="0" presId="urn:microsoft.com/office/officeart/2005/8/layout/hierarchy4"/>
    <dgm:cxn modelId="{B1345E8D-5E79-4923-A2BE-EE7ECB112622}" type="presParOf" srcId="{F6ADE77D-7116-4995-8105-301D5FE49586}" destId="{9A21FFB7-AE3C-4D3D-9095-A0307D901887}" srcOrd="1" destOrd="0" presId="urn:microsoft.com/office/officeart/2005/8/layout/hierarchy4"/>
    <dgm:cxn modelId="{3ACBD87D-0948-4543-9CEC-F88F9BA47E08}" type="presParOf" srcId="{062C3FB6-5BDE-4D06-888D-0056EDC106B9}" destId="{822721AB-947A-4A04-B955-3D16CC98FA3F}" srcOrd="7" destOrd="0" presId="urn:microsoft.com/office/officeart/2005/8/layout/hierarchy4"/>
    <dgm:cxn modelId="{3FB7CBF2-164E-4834-849A-2D3BD63F7D81}" type="presParOf" srcId="{062C3FB6-5BDE-4D06-888D-0056EDC106B9}" destId="{8BFEA39E-45DA-43FB-9B1B-B2EC8D2CAB6F}" srcOrd="8" destOrd="0" presId="urn:microsoft.com/office/officeart/2005/8/layout/hierarchy4"/>
    <dgm:cxn modelId="{47E9434F-5DA6-474C-8DA3-1BC1A9059E25}" type="presParOf" srcId="{8BFEA39E-45DA-43FB-9B1B-B2EC8D2CAB6F}" destId="{FB294D31-2D44-4B6F-AB46-8EDCC118EB14}" srcOrd="0" destOrd="0" presId="urn:microsoft.com/office/officeart/2005/8/layout/hierarchy4"/>
    <dgm:cxn modelId="{4229FF06-479E-4E65-96E4-CDB5B0A9456C}" type="presParOf" srcId="{8BFEA39E-45DA-43FB-9B1B-B2EC8D2CAB6F}" destId="{F026376A-E3EF-4D40-B30D-51AF95D1AE13}" srcOrd="1" destOrd="0" presId="urn:microsoft.com/office/officeart/2005/8/layout/hierarchy4"/>
    <dgm:cxn modelId="{6675C286-26F4-49CD-B5A6-676EBBBE63D4}" type="presParOf" srcId="{062C3FB6-5BDE-4D06-888D-0056EDC106B9}" destId="{C78332C7-6D22-42A2-9A62-F3A08811C1A1}" srcOrd="9" destOrd="0" presId="urn:microsoft.com/office/officeart/2005/8/layout/hierarchy4"/>
    <dgm:cxn modelId="{9963F31E-FB86-491E-A8DE-809BE986C7E4}" type="presParOf" srcId="{062C3FB6-5BDE-4D06-888D-0056EDC106B9}" destId="{E1A38FE3-6B62-43F7-8DCF-85726E66D8E4}" srcOrd="10" destOrd="0" presId="urn:microsoft.com/office/officeart/2005/8/layout/hierarchy4"/>
    <dgm:cxn modelId="{F9FD59E8-B36E-4F81-8521-3AAB4C560E36}" type="presParOf" srcId="{E1A38FE3-6B62-43F7-8DCF-85726E66D8E4}" destId="{F4A6F143-86B7-41DC-A016-B8AE17C8F390}" srcOrd="0" destOrd="0" presId="urn:microsoft.com/office/officeart/2005/8/layout/hierarchy4"/>
    <dgm:cxn modelId="{F2F12533-A897-4C50-BD61-55772020FCEF}" type="presParOf" srcId="{E1A38FE3-6B62-43F7-8DCF-85726E66D8E4}" destId="{FCDDAEC0-9893-4A5E-80A0-1B33ACF9C2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6680A-53F0-4F2E-A226-E9B7D9BC117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615F66A-588E-4161-9CEA-FA8747D136B9}">
      <dgm:prSet custT="1"/>
      <dgm:spPr/>
      <dgm:t>
        <a:bodyPr/>
        <a:lstStyle/>
        <a:p>
          <a:r>
            <a:rPr lang="pl-PL" sz="2400" b="1" dirty="0">
              <a:latin typeface="Calibri" panose="020F0502020204030204" pitchFamily="34" charset="0"/>
              <a:cs typeface="Calibri" panose="020F0502020204030204" pitchFamily="34" charset="0"/>
            </a:rPr>
            <a:t>Priorytety wydatkowania środków rezerwy KFS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w roku 2019</a:t>
          </a:r>
          <a:b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(ustala Rada Rynku Pracy):</a:t>
          </a:r>
          <a:endParaRPr lang="pl-P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15C689-D68D-4F08-A166-D38F6C9B7BB3}" type="parTrans" cxnId="{B82375F0-83D9-474E-BF0A-558F6C0641CE}">
      <dgm:prSet/>
      <dgm:spPr/>
      <dgm:t>
        <a:bodyPr/>
        <a:lstStyle/>
        <a:p>
          <a:endParaRPr lang="pl-PL"/>
        </a:p>
      </dgm:t>
    </dgm:pt>
    <dgm:pt modelId="{7E2CC33E-4A8D-4930-84D2-E34272C32EA8}" type="sibTrans" cxnId="{B82375F0-83D9-474E-BF0A-558F6C0641CE}">
      <dgm:prSet/>
      <dgm:spPr/>
      <dgm:t>
        <a:bodyPr/>
        <a:lstStyle/>
        <a:p>
          <a:endParaRPr lang="pl-PL"/>
        </a:p>
      </dgm:t>
    </dgm:pt>
    <dgm:pt modelId="{8EC40A30-3F29-4462-BCD6-C3EC2ECEC7E4}">
      <dgm:prSet custT="1"/>
      <dgm:spPr/>
      <dgm:t>
        <a:bodyPr/>
        <a:lstStyle/>
        <a:p>
          <a:r>
            <a:rPr lang="pl-PL" sz="1800" u="none" dirty="0">
              <a:uFillTx/>
            </a:rPr>
            <a:t>wsparcie kształcenia ustawicznego pracowników Centrów Integracji Społecznej, Klubów </a:t>
          </a:r>
          <a:r>
            <a:rPr lang="pl-PL" sz="1800" dirty="0"/>
            <a:t>Integracji Społecznej, Warsztatów Terapii Zajęciowej; </a:t>
          </a:r>
          <a:endParaRPr lang="pl-PL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B8A78D-D2EE-43B1-9BA5-C45BE70B525F}" type="parTrans" cxnId="{3D827B89-5C91-43CE-8BD8-FF0145258104}">
      <dgm:prSet/>
      <dgm:spPr/>
      <dgm:t>
        <a:bodyPr/>
        <a:lstStyle/>
        <a:p>
          <a:endParaRPr lang="pl-PL"/>
        </a:p>
      </dgm:t>
    </dgm:pt>
    <dgm:pt modelId="{9B2DFE0A-69DD-4768-9B93-9A4DB6869CAD}" type="sibTrans" cxnId="{3D827B89-5C91-43CE-8BD8-FF0145258104}">
      <dgm:prSet/>
      <dgm:spPr/>
      <dgm:t>
        <a:bodyPr/>
        <a:lstStyle/>
        <a:p>
          <a:endParaRPr lang="pl-PL"/>
        </a:p>
      </dgm:t>
    </dgm:pt>
    <dgm:pt modelId="{01F7504A-48C3-4349-A275-A378F2B67F62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arenR"/>
          </a:pPr>
          <a:r>
            <a:rPr lang="pl-PL" sz="1800" u="none" dirty="0">
              <a:uFillTx/>
            </a:rPr>
            <a:t>wsparcie kształcenia ustawicznego osób z orzeczonym stopniem niepełnosprawności; </a:t>
          </a:r>
          <a:endParaRPr lang="pl-PL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C9AC8-C74B-4695-B8D8-F10100E886F2}" type="parTrans" cxnId="{58C9147F-6068-457C-9C55-83E1CAB2E10C}">
      <dgm:prSet/>
      <dgm:spPr/>
      <dgm:t>
        <a:bodyPr/>
        <a:lstStyle/>
        <a:p>
          <a:endParaRPr lang="pl-PL"/>
        </a:p>
      </dgm:t>
    </dgm:pt>
    <dgm:pt modelId="{182A72AF-4C5A-4DF6-A2B4-3217B2F249C1}" type="sibTrans" cxnId="{58C9147F-6068-457C-9C55-83E1CAB2E10C}">
      <dgm:prSet/>
      <dgm:spPr/>
      <dgm:t>
        <a:bodyPr/>
        <a:lstStyle/>
        <a:p>
          <a:endParaRPr lang="pl-PL"/>
        </a:p>
      </dgm:t>
    </dgm:pt>
    <dgm:pt modelId="{27D11113-3B30-4C4B-BE3D-DFBEC28FD331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arenR"/>
          </a:pPr>
          <a:r>
            <a:rPr lang="pl-PL" sz="1800" u="none" dirty="0">
              <a:uFillTx/>
            </a:rPr>
            <a:t>wsparcie kształcenia ustawicznego w związku z zastosowaniem w firmach nowych technologii i narzędzi pracy. </a:t>
          </a:r>
          <a:endParaRPr lang="pl-PL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9748CF-C41E-4D07-A111-243AB733D300}" type="parTrans" cxnId="{79F05869-5ACC-4B34-85AB-BCE5C397DE10}">
      <dgm:prSet/>
      <dgm:spPr/>
      <dgm:t>
        <a:bodyPr/>
        <a:lstStyle/>
        <a:p>
          <a:endParaRPr lang="pl-PL"/>
        </a:p>
      </dgm:t>
    </dgm:pt>
    <dgm:pt modelId="{88E2A652-803D-4081-8434-1BCDD1C09164}" type="sibTrans" cxnId="{79F05869-5ACC-4B34-85AB-BCE5C397DE10}">
      <dgm:prSet/>
      <dgm:spPr/>
      <dgm:t>
        <a:bodyPr/>
        <a:lstStyle/>
        <a:p>
          <a:endParaRPr lang="pl-PL"/>
        </a:p>
      </dgm:t>
    </dgm:pt>
    <dgm:pt modelId="{5EDB6E92-B251-4025-AAF7-460BA7DF021C}" type="pres">
      <dgm:prSet presAssocID="{62B6680A-53F0-4F2E-A226-E9B7D9BC11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25F096-EAAA-4539-A13E-84D645DD42D5}" type="pres">
      <dgm:prSet presAssocID="{2615F66A-588E-4161-9CEA-FA8747D136B9}" presName="vertOne" presStyleCnt="0"/>
      <dgm:spPr/>
    </dgm:pt>
    <dgm:pt modelId="{076ACF63-094D-4EA0-B8BE-E97549CDEB24}" type="pres">
      <dgm:prSet presAssocID="{2615F66A-588E-4161-9CEA-FA8747D136B9}" presName="txOne" presStyleLbl="node0" presStyleIdx="0" presStyleCnt="1" custScaleY="38258">
        <dgm:presLayoutVars>
          <dgm:chPref val="3"/>
        </dgm:presLayoutVars>
      </dgm:prSet>
      <dgm:spPr/>
    </dgm:pt>
    <dgm:pt modelId="{D0BFE9E6-2404-4F3A-B950-191AD2B20436}" type="pres">
      <dgm:prSet presAssocID="{2615F66A-588E-4161-9CEA-FA8747D136B9}" presName="parTransOne" presStyleCnt="0"/>
      <dgm:spPr/>
    </dgm:pt>
    <dgm:pt modelId="{062C3FB6-5BDE-4D06-888D-0056EDC106B9}" type="pres">
      <dgm:prSet presAssocID="{2615F66A-588E-4161-9CEA-FA8747D136B9}" presName="horzOne" presStyleCnt="0"/>
      <dgm:spPr/>
    </dgm:pt>
    <dgm:pt modelId="{89C96216-2596-42C3-888B-5C5FBDAB2D6D}" type="pres">
      <dgm:prSet presAssocID="{8EC40A30-3F29-4462-BCD6-C3EC2ECEC7E4}" presName="vertTwo" presStyleCnt="0"/>
      <dgm:spPr/>
    </dgm:pt>
    <dgm:pt modelId="{6F03E0C6-F872-4D84-AFF9-064E849CF504}" type="pres">
      <dgm:prSet presAssocID="{8EC40A30-3F29-4462-BCD6-C3EC2ECEC7E4}" presName="txTwo" presStyleLbl="node2" presStyleIdx="0" presStyleCnt="3">
        <dgm:presLayoutVars>
          <dgm:chPref val="3"/>
        </dgm:presLayoutVars>
      </dgm:prSet>
      <dgm:spPr/>
    </dgm:pt>
    <dgm:pt modelId="{9941A2F7-97BB-4112-BEC9-86F2E356E1FA}" type="pres">
      <dgm:prSet presAssocID="{8EC40A30-3F29-4462-BCD6-C3EC2ECEC7E4}" presName="horzTwo" presStyleCnt="0"/>
      <dgm:spPr/>
    </dgm:pt>
    <dgm:pt modelId="{366EB938-B766-4E1C-BC47-BC732960CCBE}" type="pres">
      <dgm:prSet presAssocID="{9B2DFE0A-69DD-4768-9B93-9A4DB6869CAD}" presName="sibSpaceTwo" presStyleCnt="0"/>
      <dgm:spPr/>
    </dgm:pt>
    <dgm:pt modelId="{701599D7-3051-4FBC-B537-B9AA28F24996}" type="pres">
      <dgm:prSet presAssocID="{01F7504A-48C3-4349-A275-A378F2B67F62}" presName="vertTwo" presStyleCnt="0"/>
      <dgm:spPr/>
    </dgm:pt>
    <dgm:pt modelId="{BF743904-CFB5-4BC6-9B01-BF2AF18CDFFA}" type="pres">
      <dgm:prSet presAssocID="{01F7504A-48C3-4349-A275-A378F2B67F62}" presName="txTwo" presStyleLbl="node2" presStyleIdx="1" presStyleCnt="3">
        <dgm:presLayoutVars>
          <dgm:chPref val="3"/>
        </dgm:presLayoutVars>
      </dgm:prSet>
      <dgm:spPr/>
    </dgm:pt>
    <dgm:pt modelId="{FABE2C90-5618-4DC2-A068-FAD4D9E1C109}" type="pres">
      <dgm:prSet presAssocID="{01F7504A-48C3-4349-A275-A378F2B67F62}" presName="horzTwo" presStyleCnt="0"/>
      <dgm:spPr/>
    </dgm:pt>
    <dgm:pt modelId="{B97F6CFA-A575-4956-A2F1-D527AC21E437}" type="pres">
      <dgm:prSet presAssocID="{182A72AF-4C5A-4DF6-A2B4-3217B2F249C1}" presName="sibSpaceTwo" presStyleCnt="0"/>
      <dgm:spPr/>
    </dgm:pt>
    <dgm:pt modelId="{8CC0074F-A1E0-4A17-AD96-3ED3D5BE5FBE}" type="pres">
      <dgm:prSet presAssocID="{27D11113-3B30-4C4B-BE3D-DFBEC28FD331}" presName="vertTwo" presStyleCnt="0"/>
      <dgm:spPr/>
    </dgm:pt>
    <dgm:pt modelId="{963CD545-803F-4009-975E-F561BADF1A92}" type="pres">
      <dgm:prSet presAssocID="{27D11113-3B30-4C4B-BE3D-DFBEC28FD331}" presName="txTwo" presStyleLbl="node2" presStyleIdx="2" presStyleCnt="3">
        <dgm:presLayoutVars>
          <dgm:chPref val="3"/>
        </dgm:presLayoutVars>
      </dgm:prSet>
      <dgm:spPr/>
    </dgm:pt>
    <dgm:pt modelId="{A187F4AA-0624-495A-B145-55B2611156B7}" type="pres">
      <dgm:prSet presAssocID="{27D11113-3B30-4C4B-BE3D-DFBEC28FD331}" presName="horzTwo" presStyleCnt="0"/>
      <dgm:spPr/>
    </dgm:pt>
  </dgm:ptLst>
  <dgm:cxnLst>
    <dgm:cxn modelId="{294AD50F-8A3B-4373-82CC-731BE962D674}" type="presOf" srcId="{27D11113-3B30-4C4B-BE3D-DFBEC28FD331}" destId="{963CD545-803F-4009-975E-F561BADF1A92}" srcOrd="0" destOrd="0" presId="urn:microsoft.com/office/officeart/2005/8/layout/hierarchy4"/>
    <dgm:cxn modelId="{EB9B0C1E-0D82-44E7-95D5-43B1A7A8C8C5}" type="presOf" srcId="{01F7504A-48C3-4349-A275-A378F2B67F62}" destId="{BF743904-CFB5-4BC6-9B01-BF2AF18CDFFA}" srcOrd="0" destOrd="0" presId="urn:microsoft.com/office/officeart/2005/8/layout/hierarchy4"/>
    <dgm:cxn modelId="{863FD62B-4B01-4606-84AC-F339B18A0712}" type="presOf" srcId="{2615F66A-588E-4161-9CEA-FA8747D136B9}" destId="{076ACF63-094D-4EA0-B8BE-E97549CDEB24}" srcOrd="0" destOrd="0" presId="urn:microsoft.com/office/officeart/2005/8/layout/hierarchy4"/>
    <dgm:cxn modelId="{79F05869-5ACC-4B34-85AB-BCE5C397DE10}" srcId="{2615F66A-588E-4161-9CEA-FA8747D136B9}" destId="{27D11113-3B30-4C4B-BE3D-DFBEC28FD331}" srcOrd="2" destOrd="0" parTransId="{A89748CF-C41E-4D07-A111-243AB733D300}" sibTransId="{88E2A652-803D-4081-8434-1BCDD1C09164}"/>
    <dgm:cxn modelId="{7DE8B64D-0ED1-445C-A601-977C5B62C93E}" type="presOf" srcId="{62B6680A-53F0-4F2E-A226-E9B7D9BC1175}" destId="{5EDB6E92-B251-4025-AAF7-460BA7DF021C}" srcOrd="0" destOrd="0" presId="urn:microsoft.com/office/officeart/2005/8/layout/hierarchy4"/>
    <dgm:cxn modelId="{7318B87B-5245-45F9-9690-FC26975DF3B3}" type="presOf" srcId="{8EC40A30-3F29-4462-BCD6-C3EC2ECEC7E4}" destId="{6F03E0C6-F872-4D84-AFF9-064E849CF504}" srcOrd="0" destOrd="0" presId="urn:microsoft.com/office/officeart/2005/8/layout/hierarchy4"/>
    <dgm:cxn modelId="{58C9147F-6068-457C-9C55-83E1CAB2E10C}" srcId="{2615F66A-588E-4161-9CEA-FA8747D136B9}" destId="{01F7504A-48C3-4349-A275-A378F2B67F62}" srcOrd="1" destOrd="0" parTransId="{D05C9AC8-C74B-4695-B8D8-F10100E886F2}" sibTransId="{182A72AF-4C5A-4DF6-A2B4-3217B2F249C1}"/>
    <dgm:cxn modelId="{3D827B89-5C91-43CE-8BD8-FF0145258104}" srcId="{2615F66A-588E-4161-9CEA-FA8747D136B9}" destId="{8EC40A30-3F29-4462-BCD6-C3EC2ECEC7E4}" srcOrd="0" destOrd="0" parTransId="{C9B8A78D-D2EE-43B1-9BA5-C45BE70B525F}" sibTransId="{9B2DFE0A-69DD-4768-9B93-9A4DB6869CAD}"/>
    <dgm:cxn modelId="{B82375F0-83D9-474E-BF0A-558F6C0641CE}" srcId="{62B6680A-53F0-4F2E-A226-E9B7D9BC1175}" destId="{2615F66A-588E-4161-9CEA-FA8747D136B9}" srcOrd="0" destOrd="0" parTransId="{C015C689-D68D-4F08-A166-D38F6C9B7BB3}" sibTransId="{7E2CC33E-4A8D-4930-84D2-E34272C32EA8}"/>
    <dgm:cxn modelId="{537C4790-2221-4763-968D-9D0F22E71B31}" type="presParOf" srcId="{5EDB6E92-B251-4025-AAF7-460BA7DF021C}" destId="{FF25F096-EAAA-4539-A13E-84D645DD42D5}" srcOrd="0" destOrd="0" presId="urn:microsoft.com/office/officeart/2005/8/layout/hierarchy4"/>
    <dgm:cxn modelId="{19619AFD-FF44-46EA-99A2-40D52489BC61}" type="presParOf" srcId="{FF25F096-EAAA-4539-A13E-84D645DD42D5}" destId="{076ACF63-094D-4EA0-B8BE-E97549CDEB24}" srcOrd="0" destOrd="0" presId="urn:microsoft.com/office/officeart/2005/8/layout/hierarchy4"/>
    <dgm:cxn modelId="{A02090A6-63D4-4CF9-A9BB-6317B9112E7D}" type="presParOf" srcId="{FF25F096-EAAA-4539-A13E-84D645DD42D5}" destId="{D0BFE9E6-2404-4F3A-B950-191AD2B20436}" srcOrd="1" destOrd="0" presId="urn:microsoft.com/office/officeart/2005/8/layout/hierarchy4"/>
    <dgm:cxn modelId="{69071590-470B-45BA-A6B2-C33274DD8D98}" type="presParOf" srcId="{FF25F096-EAAA-4539-A13E-84D645DD42D5}" destId="{062C3FB6-5BDE-4D06-888D-0056EDC106B9}" srcOrd="2" destOrd="0" presId="urn:microsoft.com/office/officeart/2005/8/layout/hierarchy4"/>
    <dgm:cxn modelId="{AAB04A15-4E5B-4A9F-94C7-ED97C92D003A}" type="presParOf" srcId="{062C3FB6-5BDE-4D06-888D-0056EDC106B9}" destId="{89C96216-2596-42C3-888B-5C5FBDAB2D6D}" srcOrd="0" destOrd="0" presId="urn:microsoft.com/office/officeart/2005/8/layout/hierarchy4"/>
    <dgm:cxn modelId="{D8725EB4-523B-4983-A529-791DADB3D659}" type="presParOf" srcId="{89C96216-2596-42C3-888B-5C5FBDAB2D6D}" destId="{6F03E0C6-F872-4D84-AFF9-064E849CF504}" srcOrd="0" destOrd="0" presId="urn:microsoft.com/office/officeart/2005/8/layout/hierarchy4"/>
    <dgm:cxn modelId="{0D1AE069-DA0F-4C89-88A8-C0A76BD27FC8}" type="presParOf" srcId="{89C96216-2596-42C3-888B-5C5FBDAB2D6D}" destId="{9941A2F7-97BB-4112-BEC9-86F2E356E1FA}" srcOrd="1" destOrd="0" presId="urn:microsoft.com/office/officeart/2005/8/layout/hierarchy4"/>
    <dgm:cxn modelId="{62F614D2-38DA-4820-B17C-B5B075956A00}" type="presParOf" srcId="{062C3FB6-5BDE-4D06-888D-0056EDC106B9}" destId="{366EB938-B766-4E1C-BC47-BC732960CCBE}" srcOrd="1" destOrd="0" presId="urn:microsoft.com/office/officeart/2005/8/layout/hierarchy4"/>
    <dgm:cxn modelId="{E9ED383A-BF8D-4AAF-92C0-0495ACF58390}" type="presParOf" srcId="{062C3FB6-5BDE-4D06-888D-0056EDC106B9}" destId="{701599D7-3051-4FBC-B537-B9AA28F24996}" srcOrd="2" destOrd="0" presId="urn:microsoft.com/office/officeart/2005/8/layout/hierarchy4"/>
    <dgm:cxn modelId="{DC09F1C9-0341-4CCF-A002-9718C903B8B5}" type="presParOf" srcId="{701599D7-3051-4FBC-B537-B9AA28F24996}" destId="{BF743904-CFB5-4BC6-9B01-BF2AF18CDFFA}" srcOrd="0" destOrd="0" presId="urn:microsoft.com/office/officeart/2005/8/layout/hierarchy4"/>
    <dgm:cxn modelId="{C2AD38B0-9F12-4B41-AA34-AA1A19606B3B}" type="presParOf" srcId="{701599D7-3051-4FBC-B537-B9AA28F24996}" destId="{FABE2C90-5618-4DC2-A068-FAD4D9E1C109}" srcOrd="1" destOrd="0" presId="urn:microsoft.com/office/officeart/2005/8/layout/hierarchy4"/>
    <dgm:cxn modelId="{CF372B39-F459-4D1E-A78D-19C5FC4C4115}" type="presParOf" srcId="{062C3FB6-5BDE-4D06-888D-0056EDC106B9}" destId="{B97F6CFA-A575-4956-A2F1-D527AC21E437}" srcOrd="3" destOrd="0" presId="urn:microsoft.com/office/officeart/2005/8/layout/hierarchy4"/>
    <dgm:cxn modelId="{EEAB4053-C2D8-4C31-B667-E0150B23F178}" type="presParOf" srcId="{062C3FB6-5BDE-4D06-888D-0056EDC106B9}" destId="{8CC0074F-A1E0-4A17-AD96-3ED3D5BE5FBE}" srcOrd="4" destOrd="0" presId="urn:microsoft.com/office/officeart/2005/8/layout/hierarchy4"/>
    <dgm:cxn modelId="{4CD12163-0A8E-49BC-B92C-BC131A38DD40}" type="presParOf" srcId="{8CC0074F-A1E0-4A17-AD96-3ED3D5BE5FBE}" destId="{963CD545-803F-4009-975E-F561BADF1A92}" srcOrd="0" destOrd="0" presId="urn:microsoft.com/office/officeart/2005/8/layout/hierarchy4"/>
    <dgm:cxn modelId="{E866B0D2-6A39-4A52-82E5-D7EB20C9A314}" type="presParOf" srcId="{8CC0074F-A1E0-4A17-AD96-3ED3D5BE5FBE}" destId="{A187F4AA-0624-495A-B145-55B2611156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ACF63-094D-4EA0-B8BE-E97549CDEB24}">
      <dsp:nvSpPr>
        <dsp:cNvPr id="0" name=""/>
        <dsp:cNvSpPr/>
      </dsp:nvSpPr>
      <dsp:spPr>
        <a:xfrm>
          <a:off x="41" y="1871"/>
          <a:ext cx="8443830" cy="613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Priorytety wydatkowania środków puli podstawowej KFS:</a:t>
          </a: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pl-P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1" y="19831"/>
        <a:ext cx="8407910" cy="577279"/>
      </dsp:txXfrm>
    </dsp:sp>
    <dsp:sp modelId="{6F03E0C6-F872-4D84-AFF9-064E849CF504}">
      <dsp:nvSpPr>
        <dsp:cNvPr id="0" name=""/>
        <dsp:cNvSpPr/>
      </dsp:nvSpPr>
      <dsp:spPr>
        <a:xfrm>
          <a:off x="41" y="1000192"/>
          <a:ext cx="1315238" cy="4398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wsparcie kształcenia ustawicznego w zawodach deficytowych</a:t>
          </a:r>
          <a:endParaRPr lang="pl-P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563" y="1038714"/>
        <a:ext cx="1238194" cy="4321491"/>
      </dsp:txXfrm>
    </dsp:sp>
    <dsp:sp modelId="{BF743904-CFB5-4BC6-9B01-BF2AF18CDFFA}">
      <dsp:nvSpPr>
        <dsp:cNvPr id="0" name=""/>
        <dsp:cNvSpPr/>
      </dsp:nvSpPr>
      <dsp:spPr>
        <a:xfrm>
          <a:off x="1425759" y="1000192"/>
          <a:ext cx="1315238" cy="4398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pl-PL" sz="1600" kern="1200" dirty="0"/>
            <a:t>wsparcie kształcenia ustawicznego osób, które nie posiadają świadectwa dojrzałości</a:t>
          </a:r>
          <a:r>
            <a:rPr lang="pl-PL" sz="1600" u="none" kern="1200" dirty="0">
              <a:uFillTx/>
            </a:rPr>
            <a:t>; </a:t>
          </a:r>
          <a:endParaRPr lang="pl-P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4281" y="1038714"/>
        <a:ext cx="1238194" cy="4321491"/>
      </dsp:txXfrm>
    </dsp:sp>
    <dsp:sp modelId="{963CD545-803F-4009-975E-F561BADF1A92}">
      <dsp:nvSpPr>
        <dsp:cNvPr id="0" name=""/>
        <dsp:cNvSpPr/>
      </dsp:nvSpPr>
      <dsp:spPr>
        <a:xfrm>
          <a:off x="2851478" y="1000192"/>
          <a:ext cx="1315238" cy="4398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pl-PL" sz="1300" kern="1200" dirty="0"/>
            <a:t>wsparcie pracowników zagrożonych ubóstwem lub wykluczeniem społecznym, zatrudnionych w podmiotach posiadających status przedsiębiorstwa społecznego, wskazanych na liście przedsiębiorstw społecznych prowadzonej przez </a:t>
          </a:r>
          <a:r>
            <a:rPr lang="pl-PL" sz="1300" kern="1200" dirty="0" err="1"/>
            <a:t>MRPiPS</a:t>
          </a:r>
          <a:r>
            <a:rPr lang="pl-PL" sz="1300" kern="1200" dirty="0"/>
            <a:t>, członków lub pracowników spółdzielni socjalnych lub pracowników Zakładów Aktywności Zawodowej </a:t>
          </a:r>
          <a:endParaRPr lang="pl-PL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0000" y="1038714"/>
        <a:ext cx="1238194" cy="4321491"/>
      </dsp:txXfrm>
    </dsp:sp>
    <dsp:sp modelId="{65F26FF6-BA80-4C11-AC10-C87E2864D95A}">
      <dsp:nvSpPr>
        <dsp:cNvPr id="0" name=""/>
        <dsp:cNvSpPr/>
      </dsp:nvSpPr>
      <dsp:spPr>
        <a:xfrm>
          <a:off x="4277196" y="1000192"/>
          <a:ext cx="1315238" cy="4398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wsparcie kształcenia ustawicznego osób, które mogą udokumentować wykonywanie przez co najmniej 15 lat prac w szczególnych warunkach lub o szczególnym charakterze, a którym nie przysługuje prawo do emerytury pomostowej 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5718" y="1038714"/>
        <a:ext cx="1238194" cy="4321491"/>
      </dsp:txXfrm>
    </dsp:sp>
    <dsp:sp modelId="{FB294D31-2D44-4B6F-AB46-8EDCC118EB14}">
      <dsp:nvSpPr>
        <dsp:cNvPr id="0" name=""/>
        <dsp:cNvSpPr/>
      </dsp:nvSpPr>
      <dsp:spPr>
        <a:xfrm>
          <a:off x="5702914" y="1000192"/>
          <a:ext cx="1315238" cy="4398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wsparcie kształcenia ustawicznego instruktorów praktycznej nauki zawodu, nauczycieli kształcenia zawodowego oraz pozostałych nauczycieli, o ile podjęcie kształcenia ustawicznego umożliwi im pozostanie w zatrudnieniu 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1436" y="1038714"/>
        <a:ext cx="1238194" cy="4321491"/>
      </dsp:txXfrm>
    </dsp:sp>
    <dsp:sp modelId="{F4A6F143-86B7-41DC-A016-B8AE17C8F390}">
      <dsp:nvSpPr>
        <dsp:cNvPr id="0" name=""/>
        <dsp:cNvSpPr/>
      </dsp:nvSpPr>
      <dsp:spPr>
        <a:xfrm>
          <a:off x="7128633" y="1000192"/>
          <a:ext cx="1315238" cy="4398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wsparcie kształcenia ustawicznego osób po 45 roku życia </a:t>
          </a:r>
          <a:endParaRPr lang="pl-P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67155" y="1038714"/>
        <a:ext cx="1238194" cy="432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ACF63-094D-4EA0-B8BE-E97549CDEB24}">
      <dsp:nvSpPr>
        <dsp:cNvPr id="0" name=""/>
        <dsp:cNvSpPr/>
      </dsp:nvSpPr>
      <dsp:spPr>
        <a:xfrm>
          <a:off x="3034" y="341"/>
          <a:ext cx="8437843" cy="1126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Priorytety wydatkowania środków rezerwy KFS </a:t>
          </a: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w roku 2019</a:t>
          </a:r>
          <a:b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(ustala Rada Rynku Pracy):</a:t>
          </a:r>
          <a:endParaRPr lang="pl-P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032" y="33339"/>
        <a:ext cx="8371847" cy="1060651"/>
      </dsp:txXfrm>
    </dsp:sp>
    <dsp:sp modelId="{6F03E0C6-F872-4D84-AFF9-064E849CF504}">
      <dsp:nvSpPr>
        <dsp:cNvPr id="0" name=""/>
        <dsp:cNvSpPr/>
      </dsp:nvSpPr>
      <dsp:spPr>
        <a:xfrm>
          <a:off x="3034" y="1444229"/>
          <a:ext cx="2663460" cy="2944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u="none" kern="1200" dirty="0">
              <a:uFillTx/>
            </a:rPr>
            <a:t>wsparcie kształcenia ustawicznego pracowników Centrów Integracji Społecznej, Klubów </a:t>
          </a:r>
          <a:r>
            <a:rPr lang="pl-PL" sz="1800" kern="1200" dirty="0"/>
            <a:t>Integracji Społecznej, Warsztatów Terapii Zajęciowej; </a:t>
          </a: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044" y="1522239"/>
        <a:ext cx="2507440" cy="2788847"/>
      </dsp:txXfrm>
    </dsp:sp>
    <dsp:sp modelId="{BF743904-CFB5-4BC6-9B01-BF2AF18CDFFA}">
      <dsp:nvSpPr>
        <dsp:cNvPr id="0" name=""/>
        <dsp:cNvSpPr/>
      </dsp:nvSpPr>
      <dsp:spPr>
        <a:xfrm>
          <a:off x="2890226" y="1444229"/>
          <a:ext cx="2663460" cy="2944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pl-PL" sz="1800" u="none" kern="1200" dirty="0">
              <a:uFillTx/>
            </a:rPr>
            <a:t>wsparcie kształcenia ustawicznego osób z orzeczonym stopniem niepełnosprawności; </a:t>
          </a: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8236" y="1522239"/>
        <a:ext cx="2507440" cy="2788847"/>
      </dsp:txXfrm>
    </dsp:sp>
    <dsp:sp modelId="{963CD545-803F-4009-975E-F561BADF1A92}">
      <dsp:nvSpPr>
        <dsp:cNvPr id="0" name=""/>
        <dsp:cNvSpPr/>
      </dsp:nvSpPr>
      <dsp:spPr>
        <a:xfrm>
          <a:off x="5777417" y="1444229"/>
          <a:ext cx="2663460" cy="2944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pl-PL" sz="1800" u="none" kern="1200" dirty="0">
              <a:uFillTx/>
            </a:rPr>
            <a:t>wsparcie kształcenia ustawicznego w związku z zastosowaniem w firmach nowych technologii i narzędzi pracy. </a:t>
          </a: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55427" y="1522239"/>
        <a:ext cx="2507440" cy="2788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0.76762</cdr:x>
      <cdr:y>0.143</cdr:y>
    </cdr:from>
    <cdr:to>
      <cdr:x>0.97069</cdr:x>
      <cdr:y>0.27078</cdr:y>
    </cdr:to>
    <cdr:sp macro="" textlink="">
      <cdr:nvSpPr>
        <cdr:cNvPr id="2" name="pole tekstowe 8"/>
        <cdr:cNvSpPr txBox="1"/>
      </cdr:nvSpPr>
      <cdr:spPr>
        <a:xfrm xmlns:a="http://schemas.openxmlformats.org/drawingml/2006/main">
          <a:off x="6900958" y="474669"/>
          <a:ext cx="1825636" cy="4241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pl-PL" sz="2000" b="1" dirty="0">
              <a:latin typeface="Calibri" pitchFamily="34" charset="0"/>
              <a:cs typeface="Calibri" pitchFamily="34" charset="0"/>
            </a:rPr>
            <a:t>Świętokrzyskie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9" y="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983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9" y="942983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465C20-7EAF-4B3A-A9B9-3DDA3BDE09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9" y="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296"/>
            <a:ext cx="5438775" cy="44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983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9" y="9429831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05" tIns="45896" rIns="91805" bIns="458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54517AF-2A56-4EE6-A33D-44D6300B8B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7139FD-9BF4-41C1-A2A8-7C38E1316F36}" type="slidenum">
              <a:rPr lang="pl-PL" altLang="pl-PL"/>
              <a:pPr eaLnBrk="1" hangingPunct="1"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443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17AF-2A56-4EE6-A33D-44D6300B8BB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92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17AF-2A56-4EE6-A33D-44D6300B8BB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61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17AF-2A56-4EE6-A33D-44D6300B8BB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36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17AF-2A56-4EE6-A33D-44D6300B8BBF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45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517AF-2A56-4EE6-A33D-44D6300B8BBF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21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59F15-D574-41CD-89F3-8C11CC9347A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8ECF2-BF6B-453C-9ACC-AF20B6F9BC9C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35DA4-4299-4A0E-858D-96648305DE7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2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09EE6-3207-407A-B527-75468C8DF34D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4A4A-33FA-4CAC-A38B-09A7B47C5C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4217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09EE6-3207-407A-B527-75468C8DF34D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4A4A-33FA-4CAC-A38B-09A7B47C5C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5719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09EE6-3207-407A-B527-75468C8DF34D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4A4A-33FA-4CAC-A38B-09A7B47C5C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837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09EE6-3207-407A-B527-75468C8DF34D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4A4A-33FA-4CAC-A38B-09A7B47C5C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7893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09EE6-3207-407A-B527-75468C8DF34D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4A4A-33FA-4CAC-A38B-09A7B47C5C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304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09EE6-3207-407A-B527-75468C8DF34D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4A4A-33FA-4CAC-A38B-09A7B47C5C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0299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CA242-C6FC-48AE-98DF-11214FB3A780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713D-B98E-4B75-AD43-6214A34CB5E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1C245-6F8F-4B7D-B3C4-2D6FE42EC58A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70E0E-D787-4B39-BDD9-5F498962DE4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7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1803-8414-4FCE-828C-32884605D571}" type="datetime1">
              <a:rPr lang="pl-PL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4E3C-89EC-4B13-A670-D8C86AB659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7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91803-8414-4FCE-828C-32884605D571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24E3C-89EC-4B13-A670-D8C86AB6599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7DCFA-6119-495E-A30C-E4BDD5E3A5BB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343AF-3295-4BFD-86D8-44FED5A67DC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7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22F81-4536-4E2D-BDE5-02AB131C6C39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68E5-3334-43EA-881E-44F861599E7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457FE-A627-4F53-83A5-968F3707A022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B164C-69DD-4DBB-B186-768DF6C97A8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5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750B2-16F7-4F67-B4C2-542A7029B743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14545-9E8B-40F9-B3AB-94EC69C0AB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6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A6A7E-6090-418E-A640-BB87621D70AF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3F61E-11C0-4B5A-8F65-CE4A5C465D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7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1B75D-7D3F-4E21-89E7-18083A59EEA8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6D572-D162-4B61-8C64-EBA834E6C6F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29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D5D2E-1449-48BC-B1D9-09E33791384E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5A799-E18C-4192-AB8E-1F146E7FBF4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4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A09EE6-3207-407A-B527-75468C8DF34D}" type="datetime1">
              <a:rPr lang="pl-PL" smtClean="0"/>
              <a:pPr>
                <a:defRPr/>
              </a:pPr>
              <a:t>25.02.2019</a:t>
            </a:fld>
            <a:r>
              <a:rPr lang="pl-PL"/>
              <a:t>07-03-2007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8D4A4A-33FA-4CAC-A38B-09A7B47C5C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81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2047" y="2391193"/>
            <a:ext cx="7793905" cy="10695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pl-PL" sz="4000" b="1" cap="none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 Semilight" panose="020B0402040204020203" pitchFamily="34" charset="0"/>
                <a:cs typeface="Nirmala UI Semilight" panose="020B0402040204020203" pitchFamily="34" charset="0"/>
              </a:rPr>
              <a:t>Baza Usług Rozwojowych </a:t>
            </a:r>
            <a:br>
              <a:rPr lang="pl-PL" sz="4000" b="1" cap="none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pl-PL" sz="4000" b="1" cap="none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 Semilight" panose="020B0402040204020203" pitchFamily="34" charset="0"/>
                <a:cs typeface="Nirmala UI Semilight" panose="020B0402040204020203" pitchFamily="34" charset="0"/>
              </a:rPr>
              <a:t>i inne formy wsparcia rozwoju zawodowego pracowników </a:t>
            </a:r>
            <a:br>
              <a:rPr lang="pl-PL" sz="4000" b="1" cap="none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pl-PL" sz="4000" b="1" cap="none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 Semilight" panose="020B0402040204020203" pitchFamily="34" charset="0"/>
                <a:cs typeface="Nirmala UI Semilight" panose="020B0402040204020203" pitchFamily="34" charset="0"/>
              </a:rPr>
              <a:t>i pracodawców </a:t>
            </a:r>
            <a:br>
              <a:rPr lang="pl-PL" sz="4000" b="1" cap="none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 Semilight" panose="020B0402040204020203" pitchFamily="34" charset="0"/>
                <a:cs typeface="Nirmala UI Semilight" panose="020B0402040204020203" pitchFamily="34" charset="0"/>
              </a:rPr>
            </a:br>
            <a:endParaRPr lang="pl-PL" sz="4000" b="1" dirty="0">
              <a:solidFill>
                <a:srgbClr val="006600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484813" y="5510213"/>
            <a:ext cx="350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E084169-742C-48B0-B02E-7897E2FB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999" y="4643864"/>
            <a:ext cx="40560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pl-PL" b="1" dirty="0">
                <a:solidFill>
                  <a:schemeClr val="accent2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Paweł Lulek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Kierownik Zespołu Komunikacji, Promocji Urzędu i Współpracy </a:t>
            </a:r>
            <a:b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w Partnerami Rynku Pracy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F844807-FA83-41C1-A6AE-080DE254AD56}"/>
              </a:ext>
            </a:extLst>
          </p:cNvPr>
          <p:cNvSpPr/>
          <p:nvPr/>
        </p:nvSpPr>
        <p:spPr>
          <a:xfrm>
            <a:off x="353656" y="994153"/>
            <a:ext cx="8397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>
              <a:latin typeface="+mn-lt"/>
            </a:endParaRPr>
          </a:p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Poziomy refundacji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52FC53A-3742-43FA-AC0D-CA7944EF4C9C}"/>
              </a:ext>
            </a:extLst>
          </p:cNvPr>
          <p:cNvSpPr/>
          <p:nvPr/>
        </p:nvSpPr>
        <p:spPr>
          <a:xfrm>
            <a:off x="687723" y="2132856"/>
            <a:ext cx="79901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Poziom refundacji (dofinansowania) dla pojedynczej usługi rozwojowej (doradczej lub szkoleniowej) uzależniony jest od wielkości przedsiębiorstwa oraz przynależności do preferowanych grup docelowych oraz usług i może wynieść maksymalnie: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samozatrudnieni, mikro i małe przedsiębiorstwa - 80%,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średnie przedsiębiorstwa - 50%,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dla pracowników powyżej 50 roku życia – 80%,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dla pracowników o niskich kwalifikacjach – 80%,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przedsiębiorstwa wysokiego wzrostu – 80%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przedsiębiorcy, którzy uzyskali wsparcie w postaci analizy potrzeb rozwojowych lub planów rozwoju w ramach działania 2.2. PO WER –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dla przedsiębiorstw prowadzących działalność w obszarach stanowiących inteligentne specjalizacje regionu </a:t>
            </a:r>
            <a:r>
              <a:rPr lang="pl-PL" sz="1600" dirty="0" err="1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: metalowo-odlewniczym, </a:t>
            </a:r>
            <a:r>
              <a:rPr lang="pl-PL" sz="1600" dirty="0" err="1">
                <a:latin typeface="Times New Roman" pitchFamily="18" charset="0"/>
                <a:cs typeface="Times New Roman" pitchFamily="18" charset="0"/>
              </a:rPr>
              <a:t>zasobooszczędnym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budownictwie, turystyce zdrowotnej i prozdrowotnej – 80%,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dla przedsiębiorstw prowadzących działalność w branżach o najwyższym potencjale do tworzenia nowych miejsc pracy </a:t>
            </a:r>
            <a:r>
              <a:rPr lang="pl-PL" sz="1600" dirty="0" err="1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: metalurgicznej, maszynowej, odlewniczej, motoryzacyjnej, wydobywczej i przeróbki surowców skalnych, budowlanej oraz turystycznej  – 80%</a:t>
            </a:r>
          </a:p>
        </p:txBody>
      </p:sp>
    </p:spTree>
    <p:extLst>
      <p:ext uri="{BB962C8B-B14F-4D97-AF65-F5344CB8AC3E}">
        <p14:creationId xmlns:p14="http://schemas.microsoft.com/office/powerpoint/2010/main" val="20128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733" y="3036574"/>
            <a:ext cx="8607705" cy="5300599"/>
          </a:xfrm>
        </p:spPr>
        <p:txBody>
          <a:bodyPr anchor="ctr"/>
          <a:lstStyle/>
          <a:p>
            <a:pPr marL="0" indent="0">
              <a:buNone/>
            </a:pPr>
            <a:r>
              <a:rPr lang="pl-PL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just">
              <a:buNone/>
            </a:pPr>
            <a:endParaRPr lang="pl-PL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F844807-FA83-41C1-A6AE-080DE254AD56}"/>
              </a:ext>
            </a:extLst>
          </p:cNvPr>
          <p:cNvSpPr/>
          <p:nvPr/>
        </p:nvSpPr>
        <p:spPr>
          <a:xfrm>
            <a:off x="1403648" y="1235219"/>
            <a:ext cx="8397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>
              <a:latin typeface="+mn-lt"/>
            </a:endParaRPr>
          </a:p>
          <a:p>
            <a:pPr algn="just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kogo skierowane jest wsparcie?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C4DCDC9-CECA-48A4-90A6-967E35A5F25A}"/>
              </a:ext>
            </a:extLst>
          </p:cNvPr>
          <p:cNvSpPr/>
          <p:nvPr/>
        </p:nvSpPr>
        <p:spPr>
          <a:xfrm>
            <a:off x="543730" y="2288469"/>
            <a:ext cx="796285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Wsparcie w ramach projektu PSF (Działanie 10.5RPO WŚ) jest skierowane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wyłącznie do mikro, małych i średnich przedsiębiorstw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, w rozumieniu art. 2 załącznika I do rozporządzenia Komisji (UE) nr 651/2014 oraz ich pracowników, posiadających siedzibę lub jednostkę organizacyjną na terenie województwa świętokrzyskiego.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Wsparcie skoncentrowane zostanie na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pracownikach powyżej 50 roku życia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pracownikach o niskich kwalifikacjach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przedsiębiorstwach prowadzących działalność:</a:t>
            </a:r>
          </a:p>
          <a:p>
            <a:pPr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       -   w obszarach stanowiących inteligentne specjalizacje regionu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pl-PL" sz="1400" dirty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      metalowo-odlewniczej,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zasobooszczędnym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budownictwie, turystyce zdrowotnej i prozdrowotnej,</a:t>
            </a:r>
          </a:p>
          <a:p>
            <a:pPr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       -   w branżach o najwyższym potencjale do tworzenia nowych miejsc pracy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: metalurgicznej,   maszynowej, odlewniczej, motoryzacyjnej, wydobywczej i przeróbki surowców skalnych, budowlanej oraz turystycznej,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określona jako srebrny, biały lub zielony sektor,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przedsiębiorstwach wysokiego wzrostu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przedsiębiorcach, którzy uzyskali wsparcie w postaci analizy potrzeb rozwojowych lub planów rozwoju w ramach działania 2.2. PO WER.</a:t>
            </a:r>
          </a:p>
        </p:txBody>
      </p:sp>
    </p:spTree>
    <p:extLst>
      <p:ext uri="{BB962C8B-B14F-4D97-AF65-F5344CB8AC3E}">
        <p14:creationId xmlns:p14="http://schemas.microsoft.com/office/powerpoint/2010/main" val="27075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3062" y="2420888"/>
            <a:ext cx="8397875" cy="4471594"/>
          </a:xfrm>
        </p:spPr>
        <p:txBody>
          <a:bodyPr anchor="ctr"/>
          <a:lstStyle/>
          <a:p>
            <a:pPr>
              <a:buNone/>
            </a:pPr>
            <a:endParaRPr lang="pl-PL" sz="18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None/>
            </a:pPr>
            <a:endParaRPr lang="pl-PL" sz="1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pl-PL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AF4F78B-9BE5-4322-9C0E-1B27403C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691" y="3284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6F09C6-F0D3-4208-912C-4F016860229E}"/>
              </a:ext>
            </a:extLst>
          </p:cNvPr>
          <p:cNvSpPr/>
          <p:nvPr/>
        </p:nvSpPr>
        <p:spPr>
          <a:xfrm>
            <a:off x="647563" y="1468436"/>
            <a:ext cx="78488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Zasady refundacji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Poziomy refundacji poniesionych kosztów nie sumują się. Przewiduje się zastosowanie najkorzystniejszego poziomu refundacji dla przedsiębiorstwa.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Wartość dofinansowania pojedynczej usługi rozwojowej dla jednego uczestnika indywidualnego projektu PSF nie może przekroczyć kwoty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6000 zł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bez względu na poziom dofinansowania kosztów usługi rozwojowej.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Maksymalna wartość dofinansowania dla jednego uczestnika instytucjonalnego wynosi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60 000 PLN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na cały okres projektu realizowanego w ramach PSF.</a:t>
            </a:r>
          </a:p>
        </p:txBody>
      </p:sp>
    </p:spTree>
    <p:extLst>
      <p:ext uri="{BB962C8B-B14F-4D97-AF65-F5344CB8AC3E}">
        <p14:creationId xmlns:p14="http://schemas.microsoft.com/office/powerpoint/2010/main" val="35668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5413D3-7222-4A40-AC83-418D6F73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846638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Wskaźniki produktu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Symbol zastępczy zawartości 1">
            <a:extLst>
              <a:ext uri="{FF2B5EF4-FFF2-40B4-BE49-F238E27FC236}">
                <a16:creationId xmlns:a16="http://schemas.microsoft.com/office/drawing/2014/main" id="{C7C25BAB-D711-465B-9586-6F40696976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544" y="2780928"/>
          <a:ext cx="8137524" cy="300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508">
                  <a:extLst>
                    <a:ext uri="{9D8B030D-6E8A-4147-A177-3AD203B41FA5}">
                      <a16:colId xmlns:a16="http://schemas.microsoft.com/office/drawing/2014/main" val="1378521907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934078832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1447719133"/>
                    </a:ext>
                  </a:extLst>
                </a:gridCol>
              </a:tblGrid>
              <a:tr h="1248471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Times New Roman" pitchFamily="18" charset="0"/>
                          <a:cs typeface="Times New Roman" pitchFamily="18" charset="0"/>
                        </a:rPr>
                        <a:t>Świętokrzyskie Centrum Innowacji i Transferu Technologii 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Times New Roman" pitchFamily="18" charset="0"/>
                          <a:cs typeface="Times New Roman" pitchFamily="18" charset="0"/>
                        </a:rPr>
                        <a:t>Staropolska Izba Przemysłowo-Handlowa 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10513"/>
                  </a:ext>
                </a:extLst>
              </a:tr>
              <a:tr h="992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Liczba osób pracujących objętych wsparciem (łącznie z pracującymi na własny rachunek)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2160</a:t>
                      </a:r>
                    </a:p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  <a:p>
                      <a:pPr algn="ctr"/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15577"/>
                  </a:ext>
                </a:extLst>
              </a:tr>
              <a:tr h="768290">
                <a:tc>
                  <a:txBody>
                    <a:bodyPr/>
                    <a:lstStyle/>
                    <a:p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Liczba mikroprzedsiębiorstw oraz małych i średnich przedsiębiorstw objętych usługami rozwojowymi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pl-PL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pl-PL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6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11560" y="1340768"/>
            <a:ext cx="8208962" cy="128587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pl-PL" sz="4000" b="1" cap="all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Krajowy  fundusz  szkoleniowy</a:t>
            </a:r>
          </a:p>
        </p:txBody>
      </p:sp>
      <p:sp>
        <p:nvSpPr>
          <p:cNvPr id="13315" name="pole tekstowe 4"/>
          <p:cNvSpPr txBox="1">
            <a:spLocks noChangeArrowheads="1"/>
          </p:cNvSpPr>
          <p:nvPr/>
        </p:nvSpPr>
        <p:spPr bwMode="auto">
          <a:xfrm>
            <a:off x="1358478" y="2757790"/>
            <a:ext cx="671512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wsparcie  pracodawców i ich pracowników </a:t>
            </a:r>
            <a:b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2019 roku</a:t>
            </a:r>
          </a:p>
        </p:txBody>
      </p:sp>
      <p:pic>
        <p:nvPicPr>
          <p:cNvPr id="13316" name="Obraz 5" descr="KFS_LOGO_MA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4797152"/>
            <a:ext cx="2407043" cy="78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971600" y="1268760"/>
            <a:ext cx="476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KRAJOWY FUNDUSZ SZKOLENIOWY 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1988840"/>
            <a:ext cx="77550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Krajowy Fundusz Szkoleniowy (KFS)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- instrument wsparcia wprowadzony na podstawie znowelizowanej ustawy o promocji zatrudnienia i instytucjach rynku pracy (z dnia 27 maja 2014 r.)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 utworzenia KFS: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zapobieganie utracie zatrudnienia przez osoby pracujące z powodu kompetencji nieadekwatnych do wymagań dynamicznie zmieniającej się gospodarki.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KFS,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to rozwiązanie systemowe, adresowane do pracodawców, wspomagające przekwalifikowanie lub aktualizację wiedzy 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 umiejętności osób pracujących. Stanowi wydzieloną część środków 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FP przeznaczoną na finansowanie kształcenia osób pracujących 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(ok. 2% przychodów FP). </a:t>
            </a:r>
          </a:p>
        </p:txBody>
      </p:sp>
    </p:spTree>
    <p:extLst>
      <p:ext uri="{BB962C8B-B14F-4D97-AF65-F5344CB8AC3E}">
        <p14:creationId xmlns:p14="http://schemas.microsoft.com/office/powerpoint/2010/main" val="1972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6" y="2115717"/>
            <a:ext cx="8230313" cy="399932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EA3FB1F-C4DC-4DE3-BE38-640A40FC994B}"/>
              </a:ext>
            </a:extLst>
          </p:cNvPr>
          <p:cNvSpPr/>
          <p:nvPr/>
        </p:nvSpPr>
        <p:spPr>
          <a:xfrm>
            <a:off x="890011" y="1484784"/>
            <a:ext cx="2992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 KFS-u SKORZYSTAJĄ:</a:t>
            </a:r>
          </a:p>
        </p:txBody>
      </p:sp>
    </p:spTree>
    <p:extLst>
      <p:ext uri="{BB962C8B-B14F-4D97-AF65-F5344CB8AC3E}">
        <p14:creationId xmlns:p14="http://schemas.microsoft.com/office/powerpoint/2010/main" val="42098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340768"/>
            <a:ext cx="3495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 KFS-u NIE SKORZYSTAJĄ: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5536" y="1989995"/>
            <a:ext cx="79928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Pracodawcy, którzy wykorzystali limit pomocy de </a:t>
            </a:r>
            <a:r>
              <a:rPr lang="pl-PL" dirty="0" err="1"/>
              <a:t>minimis</a:t>
            </a:r>
            <a:r>
              <a:rPr lang="pl-PL" dirty="0"/>
              <a:t>, lub też są wykluczeni z możliwości ubiegania się o taką pomoc;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Pracodawcy, którzy zalegają z opłacaniem wynagrodzeń pracownikom, składek na ubezpieczenia społeczne, ubezpieczenie zdrowotne, Fundusz Pracy, Fundusz Gwarantowanych Świadczeń Pracowniczych, Fundusz Emerytur Pomostowych, KRUS oraz innych danin publicznych;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Pracodawcy wobec, których toczy się postępowanie upadłościowe i został zgłoszony wniosek o likwidację;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Pracodawcy, którzy w okresie do 365 dni przed dniem złożenia zostali skazani prawomocnym wyrokiem za naruszenie praw pracowniczych, lub są objęci postępowaniem wyjaśniającym w tej sprawie;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Prezes spółki z ograniczoną odpowiedzialnością, który jest jedynym lub większościowym udziałowcem.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Członkowie zarządów spółek będących jedynymi (lub większościowymi) udziałowcami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21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844824"/>
            <a:ext cx="4469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Środki KFS można przeznaczyć na: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3568" y="263691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doprecyzowanie potrzeb szkoleniowych, które można będzie zaspokoić dzięki środkom KFS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kursy i studia podyplomowe oraz egzaminy, w których wezmą udział pracownicy z inicjatywy pracodawcy lub za jego zgodą,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badania lekarskie i psychologiczne wymagane do podjęcia kształcenia lub pracy zawodowej po ukończonym kształceniu,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ubezpieczenie od następstw nieszczęśliwych wypadków w związku </a:t>
            </a:r>
            <a:br>
              <a:rPr lang="pl-PL" dirty="0"/>
            </a:br>
            <a:r>
              <a:rPr lang="pl-PL" dirty="0"/>
              <a:t>z podjętym kształceniem.</a:t>
            </a:r>
          </a:p>
        </p:txBody>
      </p:sp>
    </p:spTree>
    <p:extLst>
      <p:ext uri="{BB962C8B-B14F-4D97-AF65-F5344CB8AC3E}">
        <p14:creationId xmlns:p14="http://schemas.microsoft.com/office/powerpoint/2010/main" val="21579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5832648" cy="346459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085023" y="1269221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Pracodawca może otrzymać środki na sfinansowanie: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7665" y="5453433"/>
            <a:ext cx="840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Mikroprzedsiębiorca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to przedsiębiorca, który zatrudnia mniej niż 10 pracowników,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 jego roczny obrót  lub całkowity bilans roczny nie przekracza 2 mln EUR.</a:t>
            </a:r>
          </a:p>
        </p:txBody>
      </p:sp>
    </p:spTree>
    <p:extLst>
      <p:ext uri="{BB962C8B-B14F-4D97-AF65-F5344CB8AC3E}">
        <p14:creationId xmlns:p14="http://schemas.microsoft.com/office/powerpoint/2010/main" val="27155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4">
            <a:extLst>
              <a:ext uri="{FF2B5EF4-FFF2-40B4-BE49-F238E27FC236}">
                <a16:creationId xmlns:a16="http://schemas.microsoft.com/office/drawing/2014/main" id="{BD3A0456-71EF-4AE0-A1F7-87DD3D310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81" y="1076847"/>
            <a:ext cx="894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CE" panose="020B0604020202020204" pitchFamily="34" charset="0"/>
                <a:cs typeface="Calibri" panose="020F0502020204030204" pitchFamily="34" charset="0"/>
              </a:rPr>
              <a:t>Poziom bezrobocia w latach 1999 - 2018</a:t>
            </a:r>
          </a:p>
        </p:txBody>
      </p:sp>
      <p:sp>
        <p:nvSpPr>
          <p:cNvPr id="16387" name="pole tekstowe 8">
            <a:extLst>
              <a:ext uri="{FF2B5EF4-FFF2-40B4-BE49-F238E27FC236}">
                <a16:creationId xmlns:a16="http://schemas.microsoft.com/office/drawing/2014/main" id="{9C61D6DA-11FE-4A2B-858C-5F882E37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1311275"/>
            <a:ext cx="127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  <a:cs typeface="Calibri" panose="020F0502020204030204" pitchFamily="34" charset="0"/>
              </a:rPr>
              <a:t>Polska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43D237C4-5CD6-476D-84CC-1D7DA1580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99603"/>
              </p:ext>
            </p:extLst>
          </p:nvPr>
        </p:nvGraphicFramePr>
        <p:xfrm>
          <a:off x="153926" y="3538539"/>
          <a:ext cx="8990074" cy="331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F1709E2E-EFCD-4D4C-A5F7-0A9A087DB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218461"/>
              </p:ext>
            </p:extLst>
          </p:nvPr>
        </p:nvGraphicFramePr>
        <p:xfrm>
          <a:off x="573969" y="1117342"/>
          <a:ext cx="8388424" cy="244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>
            <a:extLst>
              <a:ext uri="{FF2B5EF4-FFF2-40B4-BE49-F238E27FC236}">
                <a16:creationId xmlns:a16="http://schemas.microsoft.com/office/drawing/2014/main" id="{8F39C43B-01A0-4C33-8F7B-68C8897A2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328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D99CD37-2C2A-485F-82D5-B16EA458A09D}"/>
              </a:ext>
            </a:extLst>
          </p:cNvPr>
          <p:cNvSpPr/>
          <p:nvPr/>
        </p:nvSpPr>
        <p:spPr>
          <a:xfrm>
            <a:off x="1403649" y="4293096"/>
            <a:ext cx="1800200" cy="288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tx1"/>
                </a:solidFill>
              </a:rPr>
              <a:t>obecnie – 13 740,60 zł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A7A541F-522F-4CD0-AF22-A270F8FCD865}"/>
              </a:ext>
            </a:extLst>
          </p:cNvPr>
          <p:cNvSpPr/>
          <p:nvPr/>
        </p:nvSpPr>
        <p:spPr>
          <a:xfrm>
            <a:off x="6300192" y="4221088"/>
            <a:ext cx="1800200" cy="288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tx1"/>
                </a:solidFill>
              </a:rPr>
              <a:t>obecnie – 13 740,60 zł</a:t>
            </a:r>
          </a:p>
        </p:txBody>
      </p:sp>
    </p:spTree>
    <p:extLst>
      <p:ext uri="{BB962C8B-B14F-4D97-AF65-F5344CB8AC3E}">
        <p14:creationId xmlns:p14="http://schemas.microsoft.com/office/powerpoint/2010/main" val="32204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0" y="1196752"/>
            <a:ext cx="9312573" cy="42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środków KFS pomiędzy powiaty na rok 2019 (w tys. zł.)</a:t>
            </a:r>
            <a:b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EE1AB83-1551-4F55-8E5F-7BCA26EF8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36681"/>
              </p:ext>
            </p:extLst>
          </p:nvPr>
        </p:nvGraphicFramePr>
        <p:xfrm>
          <a:off x="1187624" y="1484785"/>
          <a:ext cx="6912768" cy="45365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0156">
                  <a:extLst>
                    <a:ext uri="{9D8B030D-6E8A-4147-A177-3AD203B41FA5}">
                      <a16:colId xmlns:a16="http://schemas.microsoft.com/office/drawing/2014/main" val="1131728961"/>
                    </a:ext>
                  </a:extLst>
                </a:gridCol>
                <a:gridCol w="3238623">
                  <a:extLst>
                    <a:ext uri="{9D8B030D-6E8A-4147-A177-3AD203B41FA5}">
                      <a16:colId xmlns:a16="http://schemas.microsoft.com/office/drawing/2014/main" val="528473228"/>
                    </a:ext>
                  </a:extLst>
                </a:gridCol>
                <a:gridCol w="3233989">
                  <a:extLst>
                    <a:ext uri="{9D8B030D-6E8A-4147-A177-3AD203B41FA5}">
                      <a16:colId xmlns:a16="http://schemas.microsoft.com/office/drawing/2014/main" val="21948188"/>
                    </a:ext>
                  </a:extLst>
                </a:gridCol>
              </a:tblGrid>
              <a:tr h="48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Lp.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Powiatowy Urząd Pracy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Kwota środków KFS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extLst>
                  <a:ext uri="{0D108BD9-81ED-4DB2-BD59-A6C34878D82A}">
                    <a16:rowId xmlns:a16="http://schemas.microsoft.com/office/drawing/2014/main" val="4062017883"/>
                  </a:ext>
                </a:extLst>
              </a:tr>
              <a:tr h="4460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miasto Kielce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1 478 300,00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02080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powiat kielecki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904 700,00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619359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buski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307 400,00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073678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jędrzejowski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250 000,00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500596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kazimierski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474165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konecki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354 700,00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006484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opatowski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177 400,00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346606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ostrowiecki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526 300,00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289788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pińczowski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1813340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sandomierski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250 000,00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1575940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skarżyski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330 000,00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244005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starachowicki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300 000,00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235460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staszowski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277 800,00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083779"/>
                  </a:ext>
                </a:extLst>
              </a:tr>
              <a:tr h="2406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włoszczowski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189 000,00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423216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Ogółem: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5 506,00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28" marR="59728" marT="0" marB="0" anchor="ctr"/>
                </a:tc>
                <a:extLst>
                  <a:ext uri="{0D108BD9-81ED-4DB2-BD59-A6C34878D82A}">
                    <a16:rowId xmlns:a16="http://schemas.microsoft.com/office/drawing/2014/main" val="37073806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80140" y="1340768"/>
            <a:ext cx="584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 musi znaleźć się we wniosku pracodawcy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43608" y="2039357"/>
            <a:ext cx="6462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Dane pracodawcy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Liczba osób biorących udział w szkoleniu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Przewidziane działania szkoleniowe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Wysokość dofinansowania, o jakie ubiega się pracodawca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Nazwa i siedziba instytucji szkoleniowej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Uzasadnienie wyboru danej instytucji szkoleniowej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Posiadane przez nią certyfikaty jakości oraz dokumenty, na podstawie których instytucja prowadzi kształcenie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Nazwa kształcenia i liczba godzin kształcenia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Cena usługi w porównaniu z podobnymi usługami na rynku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Plany dotyczące dalszego zatrudnienia pracownika</a:t>
            </a:r>
          </a:p>
        </p:txBody>
      </p:sp>
    </p:spTree>
    <p:extLst>
      <p:ext uri="{BB962C8B-B14F-4D97-AF65-F5344CB8AC3E}">
        <p14:creationId xmlns:p14="http://schemas.microsoft.com/office/powerpoint/2010/main" val="24212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827900"/>
              </p:ext>
            </p:extLst>
          </p:nvPr>
        </p:nvGraphicFramePr>
        <p:xfrm>
          <a:off x="395536" y="1196752"/>
          <a:ext cx="844391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9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196752"/>
          <a:ext cx="8443913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wu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845" y="1422941"/>
            <a:ext cx="5018310" cy="30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1785938" y="4451351"/>
            <a:ext cx="559437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l-PL" b="1" dirty="0">
                <a:latin typeface="+mn-lt"/>
                <a:cs typeface="Times New Roman" pitchFamily="18" charset="0"/>
              </a:rPr>
              <a:t>adres:</a:t>
            </a:r>
            <a:r>
              <a:rPr lang="pl-PL" b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	</a:t>
            </a:r>
            <a:r>
              <a:rPr lang="pl-PL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ul. Witosa 86, 25-561 Kielce </a:t>
            </a:r>
          </a:p>
          <a:p>
            <a:pPr lvl="1">
              <a:defRPr/>
            </a:pPr>
            <a:r>
              <a:rPr lang="pl-PL" b="1" dirty="0">
                <a:latin typeface="+mn-lt"/>
                <a:cs typeface="Times New Roman" pitchFamily="18" charset="0"/>
              </a:rPr>
              <a:t>tel.	</a:t>
            </a:r>
            <a:r>
              <a:rPr lang="pl-PL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	(41) 36-41-600, fax. (41) 36-41-666 </a:t>
            </a:r>
          </a:p>
          <a:p>
            <a:pPr lvl="1">
              <a:defRPr/>
            </a:pPr>
            <a:r>
              <a:rPr lang="pl-PL" b="1" dirty="0">
                <a:latin typeface="+mn-lt"/>
                <a:cs typeface="Times New Roman" pitchFamily="18" charset="0"/>
              </a:rPr>
              <a:t>e-mail:</a:t>
            </a:r>
            <a:r>
              <a:rPr lang="pl-PL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	</a:t>
            </a:r>
            <a:r>
              <a:rPr lang="pl-PL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wup@wup.kielce.pl</a:t>
            </a:r>
            <a:endParaRPr lang="pl-PL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>
              <a:defRPr/>
            </a:pPr>
            <a:r>
              <a:rPr lang="pl-PL" b="1" dirty="0" err="1">
                <a:latin typeface="+mn-lt"/>
                <a:cs typeface="Times New Roman" pitchFamily="18" charset="0"/>
              </a:rPr>
              <a:t>www</a:t>
            </a:r>
            <a:r>
              <a:rPr lang="pl-PL" b="1" dirty="0">
                <a:latin typeface="+mn-lt"/>
                <a:cs typeface="Times New Roman" pitchFamily="18" charset="0"/>
              </a:rPr>
              <a:t>: </a:t>
            </a:r>
            <a:r>
              <a:rPr lang="pl-PL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	http://www.wup.kielce.pl</a:t>
            </a:r>
          </a:p>
          <a:p>
            <a:pPr eaLnBrk="0" hangingPunct="0">
              <a:defRPr/>
            </a:pP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3">
            <a:extLst>
              <a:ext uri="{FF2B5EF4-FFF2-40B4-BE49-F238E27FC236}">
                <a16:creationId xmlns:a16="http://schemas.microsoft.com/office/drawing/2014/main" id="{F7CCEA2F-55D5-44A5-BEC4-83A74F049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1F9661-3C7C-49AB-94DC-A5DBC9959DE2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7171" name="pole tekstowe 4">
            <a:extLst>
              <a:ext uri="{FF2B5EF4-FFF2-40B4-BE49-F238E27FC236}">
                <a16:creationId xmlns:a16="http://schemas.microsoft.com/office/drawing/2014/main" id="{AA4AD994-5495-46C1-B02F-C1E58630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0463"/>
            <a:ext cx="7145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 i="1">
                <a:latin typeface="Calibri" panose="020F0502020204030204" pitchFamily="34" charset="0"/>
              </a:rPr>
              <a:t>Źródło: BDL, GUS</a:t>
            </a:r>
          </a:p>
        </p:txBody>
      </p:sp>
      <p:pic>
        <p:nvPicPr>
          <p:cNvPr id="7172" name="Picture 5" descr="D:\LOGOTYPY\POL_województwo_świętokrzyskie_COA.svg.png">
            <a:extLst>
              <a:ext uri="{FF2B5EF4-FFF2-40B4-BE49-F238E27FC236}">
                <a16:creationId xmlns:a16="http://schemas.microsoft.com/office/drawing/2014/main" id="{4A74B3F5-A9AF-4CCF-B172-3A35B4FA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11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pole tekstowe 6">
            <a:extLst>
              <a:ext uri="{FF2B5EF4-FFF2-40B4-BE49-F238E27FC236}">
                <a16:creationId xmlns:a16="http://schemas.microsoft.com/office/drawing/2014/main" id="{C6969445-DEAA-4E12-BC71-6C433E4F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29" y="1079465"/>
            <a:ext cx="8407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PRZECIĘTNE ZATRUDNIENIE W SEKTORZE PRZEDSIĘBIORSTW </a:t>
            </a:r>
          </a:p>
          <a:p>
            <a:pPr algn="ctr"/>
            <a:r>
              <a:rPr lang="pl-PL" alt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OKRESIE STYCZEŃ-PAŹDZIERNIK 2014-2018 (DANE W TYSIĄCACH)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57D65AA0-F137-46E5-B043-3BB912209AFE}"/>
              </a:ext>
            </a:extLst>
          </p:cNvPr>
          <p:cNvGraphicFramePr/>
          <p:nvPr/>
        </p:nvGraphicFramePr>
        <p:xfrm>
          <a:off x="446031" y="1968480"/>
          <a:ext cx="8251938" cy="189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B5A0FE94-8382-4459-A84E-20DF5F5F5B86}"/>
              </a:ext>
            </a:extLst>
          </p:cNvPr>
          <p:cNvGraphicFramePr/>
          <p:nvPr/>
        </p:nvGraphicFramePr>
        <p:xfrm>
          <a:off x="592083" y="3867156"/>
          <a:ext cx="8251938" cy="219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6" name="pole tekstowe 10">
            <a:extLst>
              <a:ext uri="{FF2B5EF4-FFF2-40B4-BE49-F238E27FC236}">
                <a16:creationId xmlns:a16="http://schemas.microsoft.com/office/drawing/2014/main" id="{77538003-E1D0-47A1-9952-06E914DA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5218113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b="1"/>
              <a:t>świętokrzyskie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p.maj\Desktop\wwk0918b-1024x673.jpg">
            <a:extLst>
              <a:ext uri="{FF2B5EF4-FFF2-40B4-BE49-F238E27FC236}">
                <a16:creationId xmlns:a16="http://schemas.microsoft.com/office/drawing/2014/main" id="{6716A9D6-461A-4E83-8B1D-5A02C01A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1" y="1845120"/>
            <a:ext cx="83915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e tekstowe 5">
            <a:extLst>
              <a:ext uri="{FF2B5EF4-FFF2-40B4-BE49-F238E27FC236}">
                <a16:creationId xmlns:a16="http://schemas.microsoft.com/office/drawing/2014/main" id="{98C9F827-D6F4-473A-82C8-C8DC23F5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2250"/>
            <a:ext cx="5143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 i="1">
                <a:latin typeface="Calibri" panose="020F0502020204030204" pitchFamily="34" charset="0"/>
              </a:rPr>
              <a:t>Źródło: Biuro Inwestycji i Cykli Ekonomicznych</a:t>
            </a:r>
          </a:p>
        </p:txBody>
      </p:sp>
      <p:sp>
        <p:nvSpPr>
          <p:cNvPr id="9221" name="pole tekstowe 1">
            <a:extLst>
              <a:ext uri="{FF2B5EF4-FFF2-40B4-BE49-F238E27FC236}">
                <a16:creationId xmlns:a16="http://schemas.microsoft.com/office/drawing/2014/main" id="{6D895BEA-1B74-4F35-BAB5-D3FC3E7A9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966" y="1268390"/>
            <a:ext cx="5605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b="1" dirty="0">
                <a:latin typeface="Calibri" panose="020F0502020204030204" pitchFamily="34" charset="0"/>
              </a:rPr>
              <a:t>   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KONIUNKTURA WCIĄŻ ROŚNIE …</a:t>
            </a:r>
          </a:p>
          <a:p>
            <a:pPr algn="ctr">
              <a:defRPr/>
            </a:pP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endParaRPr lang="pl-PL" altLang="pl-PL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>
            <a:extLst>
              <a:ext uri="{FF2B5EF4-FFF2-40B4-BE49-F238E27FC236}">
                <a16:creationId xmlns:a16="http://schemas.microsoft.com/office/drawing/2014/main" id="{461E5970-97D6-4D2A-B99A-EA62600CFC5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0924" y="1166019"/>
            <a:ext cx="8435975" cy="45259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Mamy problem z edukacją ustawiczną …</a:t>
            </a:r>
          </a:p>
          <a:p>
            <a:pPr marL="0" indent="0" algn="ctr">
              <a:buFontTx/>
              <a:buNone/>
              <a:defRPr/>
            </a:pPr>
            <a:endParaRPr lang="pl-PL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pl-PL" sz="2400" dirty="0"/>
              <a:t>Jak pokazują dane </a:t>
            </a:r>
            <a:r>
              <a:rPr lang="pl-PL" sz="2400" dirty="0" err="1"/>
              <a:t>Work</a:t>
            </a:r>
            <a:r>
              <a:rPr lang="pl-PL" sz="2400" dirty="0"/>
              <a:t> Service, już teraz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32,6% firm musi zaniechać zawierania nowych kontraktów, ze względu na braki kadrowe.</a:t>
            </a:r>
            <a:r>
              <a:rPr lang="pl-PL" sz="2400" dirty="0"/>
              <a:t> </a:t>
            </a:r>
          </a:p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pl-PL" sz="2400" dirty="0"/>
              <a:t>Z tego samego powodu 12,8% przedsiębiorców decyduje się na ograniczenie albo całkowitą rezygnację z inwestycji, co istotnie hamuje perspektywy do dalszego rozwoju.</a:t>
            </a:r>
          </a:p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pl-PL" sz="2400" dirty="0"/>
              <a:t>Dlatego dostępność kapitału ludzkiego staje się dziś wiodącym wyzwaniem dla naszej gospodarki, bo w obecnych warunkach rynkowych kto dysponuje odpowiednimi kadrami ten ma przewagę konkurencyjną </a:t>
            </a:r>
            <a:endParaRPr lang="pl-PL" sz="2400" b="1" dirty="0">
              <a:latin typeface="Palatino Linotype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7227FB1-47AA-4360-985C-6B889448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" y="1700808"/>
            <a:ext cx="9144000" cy="48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383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>
            <a:extLst>
              <a:ext uri="{FF2B5EF4-FFF2-40B4-BE49-F238E27FC236}">
                <a16:creationId xmlns:a16="http://schemas.microsoft.com/office/drawing/2014/main" id="{461E5970-97D6-4D2A-B99A-EA62600CFC5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35975" cy="45259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Sytuacja niestety nie poprawia się …</a:t>
            </a:r>
          </a:p>
          <a:p>
            <a:pPr marL="0" indent="0" algn="ctr">
              <a:buFontTx/>
              <a:buNone/>
              <a:defRPr/>
            </a:pPr>
            <a:endParaRPr lang="pl-PL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6BF354-CCDC-492A-93E0-4681AB4A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91858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81EFB1E-4123-42DC-A86F-CA7302E9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807"/>
            <a:ext cx="9144000" cy="48943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6C9DF57-A8D3-453B-9FE5-5452F1F6E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367"/>
            <a:ext cx="9144000" cy="49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9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59" name="Rectangle 7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0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1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2" name="Rectangle 7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4" name="Rectangle 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6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7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69" name="Rectangle 8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70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71" name="Rectangle 8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72" name="Rectangle 8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73" name="Rectangle 8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274" name="Rectangle 9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27585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80C2D-3DAA-429E-980C-2C140413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75709"/>
            <a:ext cx="8136904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altLang="pl-PL" sz="2800" b="1" dirty="0"/>
          </a:p>
          <a:p>
            <a:pPr marL="0" indent="0" algn="ctr">
              <a:buNone/>
            </a:pPr>
            <a: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 Usług Rozwojowych </a:t>
            </a:r>
            <a: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Podmiotowy System Finansowania Usług Rozwojowych</a:t>
            </a:r>
          </a:p>
          <a:p>
            <a:pPr marL="0" indent="0">
              <a:buNone/>
            </a:pP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PSF umożliwia przedsiębiorcom świadomy i swobodny wybór  usług rozwojowych, które służyć mają rozwojowi przedsiębiorstwa i odpowiadać na jego potrzeby.</a:t>
            </a:r>
            <a:br>
              <a:rPr lang="pl-PL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PSF jest zintegrowany z Bazą Usług Rozwojowych  prowadzoną przez Polską Agencję Rozwoju Przedsiębiorczości.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1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Alokacja EFS na Działanie 10.5 na lata 2014-2020 - 15.000.000,00 EURO = 60 mln złotych.</a:t>
            </a:r>
          </a:p>
          <a:p>
            <a:pPr marL="0" indent="0">
              <a:buNone/>
            </a:pPr>
            <a:endParaRPr lang="pl-PL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6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8C15580-9674-4A44-8EA4-C2649743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0" y="2276872"/>
            <a:ext cx="7848872" cy="4032448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endParaRPr lang="pl-PL" alt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A44BD66-E34D-4FBB-BD03-8421F97320EA}"/>
              </a:ext>
            </a:extLst>
          </p:cNvPr>
          <p:cNvSpPr/>
          <p:nvPr/>
        </p:nvSpPr>
        <p:spPr>
          <a:xfrm>
            <a:off x="431540" y="1124744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Podmiotowy System Finansowania</a:t>
            </a:r>
          </a:p>
          <a:p>
            <a:endParaRPr lang="pl-PL" b="1" dirty="0"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pl-PL" b="1" dirty="0">
                <a:solidFill>
                  <a:srgbClr val="800000"/>
                </a:solidFill>
                <a:latin typeface="Cambria" pitchFamily="18" charset="0"/>
                <a:cs typeface="Arial" pitchFamily="34" charset="0"/>
              </a:rPr>
              <a:t>Alokacja na konkursy na wyłonienie Operatorów PFS  w 2016 roku  wynosiła – 25.000.000,00 zł</a:t>
            </a:r>
          </a:p>
          <a:p>
            <a:pPr algn="ctr"/>
            <a:endParaRPr lang="pl-PL" b="1" dirty="0">
              <a:solidFill>
                <a:srgbClr val="80000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 dwóch konkursach wybrano dwóch operatorów usług rozwojowych :</a:t>
            </a:r>
          </a:p>
          <a:p>
            <a:pPr algn="ctr"/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Świętokrzyskie Centrum Innowacji i Transferu Technologii Sp. z o.o. 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>     w partnerstwie z Ośrodkiem Promowania i Wspierania Przedsiębiorczości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>     Rolnej – wartość umowy – 15.424.244 zł ( w tym dofinansowanie EFS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>     12.784.800 zł), cały obszar województwa z wyjątkiem obszarów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>     funkcjonalnych miast Ostrowiec, Skarżysko i Starachowice.</a:t>
            </a:r>
          </a:p>
          <a:p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Staropolska Izba Przemysłowo-Handlowa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– wartość umowy – 14.672.047,50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>     zł ( w tym dofinansowanie EFS – 11.801.422,50 zł), obszar funkcjonalny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b="1" dirty="0">
                <a:latin typeface="Times New Roman" pitchFamily="18" charset="0"/>
                <a:cs typeface="Times New Roman" pitchFamily="18" charset="0"/>
              </a:rPr>
              <a:t>    miast Ostrowiec, Skarżysko i Starachowice</a:t>
            </a:r>
          </a:p>
        </p:txBody>
      </p:sp>
    </p:spTree>
    <p:extLst>
      <p:ext uri="{BB962C8B-B14F-4D97-AF65-F5344CB8AC3E}">
        <p14:creationId xmlns:p14="http://schemas.microsoft.com/office/powerpoint/2010/main" val="21662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04052FA1-5446-4E22-853E-80DEDE6D9E28}"/>
              </a:ext>
            </a:extLst>
          </p:cNvPr>
          <p:cNvCxnSpPr>
            <a:cxnSpLocks/>
          </p:cNvCxnSpPr>
          <p:nvPr/>
        </p:nvCxnSpPr>
        <p:spPr>
          <a:xfrm flipH="1" flipV="1">
            <a:off x="6791588" y="4522190"/>
            <a:ext cx="26125" cy="593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6F805051-9D73-4568-A8C0-9705E23B7B89}"/>
              </a:ext>
            </a:extLst>
          </p:cNvPr>
          <p:cNvCxnSpPr>
            <a:cxnSpLocks/>
          </p:cNvCxnSpPr>
          <p:nvPr/>
        </p:nvCxnSpPr>
        <p:spPr>
          <a:xfrm flipH="1" flipV="1">
            <a:off x="6948312" y="2782637"/>
            <a:ext cx="564" cy="614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7BFCFF2E-D0D6-4EC3-96A6-F17690CAB837}"/>
              </a:ext>
            </a:extLst>
          </p:cNvPr>
          <p:cNvCxnSpPr>
            <a:cxnSpLocks/>
          </p:cNvCxnSpPr>
          <p:nvPr/>
        </p:nvCxnSpPr>
        <p:spPr>
          <a:xfrm>
            <a:off x="5336170" y="2443921"/>
            <a:ext cx="4508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zaokrąglony 5">
            <a:extLst>
              <a:ext uri="{FF2B5EF4-FFF2-40B4-BE49-F238E27FC236}">
                <a16:creationId xmlns:a16="http://schemas.microsoft.com/office/drawing/2014/main" id="{07516CF5-7284-42C9-A549-A7C5CD20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057" y="1876204"/>
            <a:ext cx="1551439" cy="11927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>
              <a:buNone/>
            </a:pPr>
            <a:endParaRPr lang="pl-PL" sz="1100" b="1" dirty="0"/>
          </a:p>
          <a:p>
            <a:pPr marL="0" indent="0">
              <a:buNone/>
            </a:pPr>
            <a:r>
              <a:rPr lang="pl-PL" sz="1900" b="1" dirty="0"/>
              <a:t>oPERATOR</a:t>
            </a:r>
          </a:p>
          <a:p>
            <a:pPr marL="0" indent="0">
              <a:buNone/>
            </a:pPr>
            <a:r>
              <a:rPr lang="pl-PL" sz="1900" b="1" dirty="0"/>
              <a:t>Akceptacja i zawarcie umowy wsparcia</a:t>
            </a:r>
          </a:p>
          <a:p>
            <a:pPr algn="ctr"/>
            <a:endParaRPr lang="pl-PL" dirty="0"/>
          </a:p>
        </p:txBody>
      </p:sp>
      <p:sp>
        <p:nvSpPr>
          <p:cNvPr id="6" name="Prostokąt zaokrąglony 4">
            <a:extLst>
              <a:ext uri="{FF2B5EF4-FFF2-40B4-BE49-F238E27FC236}">
                <a16:creationId xmlns:a16="http://schemas.microsoft.com/office/drawing/2014/main" id="{D0C64BDC-F9FD-4FD3-8019-3ED62640D374}"/>
              </a:ext>
            </a:extLst>
          </p:cNvPr>
          <p:cNvSpPr/>
          <p:nvPr/>
        </p:nvSpPr>
        <p:spPr>
          <a:xfrm>
            <a:off x="3674838" y="1821502"/>
            <a:ext cx="1494849" cy="1227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z="1100" dirty="0"/>
          </a:p>
          <a:p>
            <a:r>
              <a:rPr lang="pl-PL" sz="1100" b="1" dirty="0"/>
              <a:t>OPERATOR</a:t>
            </a:r>
          </a:p>
          <a:p>
            <a:r>
              <a:rPr lang="pl-PL" sz="1100" dirty="0"/>
              <a:t>Diagnoza potrzeb</a:t>
            </a:r>
          </a:p>
          <a:p>
            <a:r>
              <a:rPr lang="pl-PL" sz="1100" dirty="0"/>
              <a:t>Weryfikacja wniosku o dofinansowanie usługi rozwojowej – kwalifikacja do projektu</a:t>
            </a:r>
          </a:p>
          <a:p>
            <a:pPr algn="ctr"/>
            <a:endParaRPr lang="pl-PL" sz="1100" dirty="0"/>
          </a:p>
        </p:txBody>
      </p:sp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134B1426-8BE8-40DF-95A6-363F1209D1E9}"/>
              </a:ext>
            </a:extLst>
          </p:cNvPr>
          <p:cNvSpPr/>
          <p:nvPr/>
        </p:nvSpPr>
        <p:spPr>
          <a:xfrm>
            <a:off x="1226522" y="1816778"/>
            <a:ext cx="1555543" cy="11776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z="1100" b="1" dirty="0"/>
          </a:p>
          <a:p>
            <a:r>
              <a:rPr lang="pl-PL" sz="1100" b="1" dirty="0"/>
              <a:t>MMŚP</a:t>
            </a:r>
          </a:p>
          <a:p>
            <a:r>
              <a:rPr lang="pl-PL" sz="1100" dirty="0"/>
              <a:t>rejestracja w BUR    złożenie wniosku o dofinansowanie usługi rozwojowej</a:t>
            </a:r>
          </a:p>
          <a:p>
            <a:pPr algn="ctr"/>
            <a:endParaRPr lang="pl-PL" sz="1100" dirty="0"/>
          </a:p>
        </p:txBody>
      </p:sp>
      <p:sp>
        <p:nvSpPr>
          <p:cNvPr id="10" name="Prostokąt zaokrąglony 6">
            <a:extLst>
              <a:ext uri="{FF2B5EF4-FFF2-40B4-BE49-F238E27FC236}">
                <a16:creationId xmlns:a16="http://schemas.microsoft.com/office/drawing/2014/main" id="{68F1E444-FC16-4D3C-A48D-BF97158B6C23}"/>
              </a:ext>
            </a:extLst>
          </p:cNvPr>
          <p:cNvSpPr/>
          <p:nvPr/>
        </p:nvSpPr>
        <p:spPr>
          <a:xfrm>
            <a:off x="1208326" y="3685584"/>
            <a:ext cx="1571720" cy="9359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z="1100" b="1" dirty="0"/>
          </a:p>
          <a:p>
            <a:r>
              <a:rPr lang="pl-PL" sz="1100" b="1" dirty="0"/>
              <a:t>MMŚP</a:t>
            </a:r>
          </a:p>
          <a:p>
            <a:r>
              <a:rPr lang="pl-PL" sz="1100" dirty="0"/>
              <a:t>Wybór i realizacja usługi rozwojowej i jej ocena</a:t>
            </a:r>
          </a:p>
          <a:p>
            <a:pPr algn="ctr"/>
            <a:endParaRPr lang="pl-PL" dirty="0"/>
          </a:p>
        </p:txBody>
      </p:sp>
      <p:sp>
        <p:nvSpPr>
          <p:cNvPr id="11" name="Prostokąt zaokrąglony 7">
            <a:extLst>
              <a:ext uri="{FF2B5EF4-FFF2-40B4-BE49-F238E27FC236}">
                <a16:creationId xmlns:a16="http://schemas.microsoft.com/office/drawing/2014/main" id="{F44C4022-59DB-44FF-BE1F-8D1C3B527027}"/>
              </a:ext>
            </a:extLst>
          </p:cNvPr>
          <p:cNvSpPr/>
          <p:nvPr/>
        </p:nvSpPr>
        <p:spPr>
          <a:xfrm>
            <a:off x="3610321" y="3684535"/>
            <a:ext cx="1665235" cy="9522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b="1" dirty="0"/>
              <a:t>MMŚP</a:t>
            </a:r>
          </a:p>
          <a:p>
            <a:r>
              <a:rPr lang="pl-PL" sz="1100" dirty="0"/>
              <a:t>Faktura - opłacenie usług</a:t>
            </a:r>
          </a:p>
          <a:p>
            <a:r>
              <a:rPr lang="pl-PL" sz="1100" dirty="0"/>
              <a:t>Ocena usługi</a:t>
            </a:r>
          </a:p>
          <a:p>
            <a:pPr algn="ctr"/>
            <a:endParaRPr lang="pl-PL" sz="1100" dirty="0"/>
          </a:p>
        </p:txBody>
      </p:sp>
      <p:sp>
        <p:nvSpPr>
          <p:cNvPr id="12" name="Prostokąt zaokrąglony 8">
            <a:extLst>
              <a:ext uri="{FF2B5EF4-FFF2-40B4-BE49-F238E27FC236}">
                <a16:creationId xmlns:a16="http://schemas.microsoft.com/office/drawing/2014/main" id="{A338B5D7-8658-494F-AF83-ABE3DB36F166}"/>
              </a:ext>
            </a:extLst>
          </p:cNvPr>
          <p:cNvSpPr/>
          <p:nvPr/>
        </p:nvSpPr>
        <p:spPr>
          <a:xfrm>
            <a:off x="6047653" y="3682455"/>
            <a:ext cx="1566248" cy="9577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b="1" dirty="0"/>
              <a:t>MMŚP</a:t>
            </a:r>
            <a:endParaRPr lang="pl-PL" sz="1100" dirty="0"/>
          </a:p>
          <a:p>
            <a:r>
              <a:rPr lang="pl-PL" sz="1100" dirty="0"/>
              <a:t>Złożenie do Operatora wniosku o refundację usługi rozwojowej</a:t>
            </a:r>
          </a:p>
          <a:p>
            <a:pPr algn="ctr"/>
            <a:endParaRPr lang="pl-PL" sz="1100" dirty="0"/>
          </a:p>
        </p:txBody>
      </p:sp>
      <p:sp>
        <p:nvSpPr>
          <p:cNvPr id="13" name="Prostokąt zaokrąglony 9">
            <a:extLst>
              <a:ext uri="{FF2B5EF4-FFF2-40B4-BE49-F238E27FC236}">
                <a16:creationId xmlns:a16="http://schemas.microsoft.com/office/drawing/2014/main" id="{5B99392B-93BC-46DA-8F90-D8BF6EF0B6B5}"/>
              </a:ext>
            </a:extLst>
          </p:cNvPr>
          <p:cNvSpPr/>
          <p:nvPr/>
        </p:nvSpPr>
        <p:spPr>
          <a:xfrm>
            <a:off x="1199920" y="5330757"/>
            <a:ext cx="160400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b="1" dirty="0"/>
              <a:t>OPERATOR</a:t>
            </a:r>
          </a:p>
          <a:p>
            <a:r>
              <a:rPr lang="pl-PL" sz="1100" dirty="0"/>
              <a:t>Weryfikacja poprawności wniosku </a:t>
            </a:r>
          </a:p>
          <a:p>
            <a:pPr algn="ctr"/>
            <a:endParaRPr lang="pl-PL" dirty="0"/>
          </a:p>
        </p:txBody>
      </p:sp>
      <p:sp>
        <p:nvSpPr>
          <p:cNvPr id="14" name="Prostokąt zaokrąglony 10">
            <a:extLst>
              <a:ext uri="{FF2B5EF4-FFF2-40B4-BE49-F238E27FC236}">
                <a16:creationId xmlns:a16="http://schemas.microsoft.com/office/drawing/2014/main" id="{3C881F96-B8B3-4F90-974A-580364B36184}"/>
              </a:ext>
            </a:extLst>
          </p:cNvPr>
          <p:cNvSpPr/>
          <p:nvPr/>
        </p:nvSpPr>
        <p:spPr>
          <a:xfrm>
            <a:off x="3674838" y="5338928"/>
            <a:ext cx="163701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z="1100" dirty="0"/>
          </a:p>
          <a:p>
            <a:r>
              <a:rPr lang="pl-PL" sz="1100" b="1" dirty="0"/>
              <a:t>OPERATOR</a:t>
            </a:r>
          </a:p>
          <a:p>
            <a:r>
              <a:rPr lang="pl-PL" sz="1100" dirty="0"/>
              <a:t>Refundacja kosztów realizacji usługi rozwojowej zgodnie z umową wsparcia</a:t>
            </a:r>
          </a:p>
          <a:p>
            <a:pPr algn="ctr"/>
            <a:endParaRPr lang="pl-PL" dirty="0"/>
          </a:p>
        </p:txBody>
      </p:sp>
      <p:cxnSp>
        <p:nvCxnSpPr>
          <p:cNvPr id="15" name="Łącznik łamany 33">
            <a:extLst>
              <a:ext uri="{FF2B5EF4-FFF2-40B4-BE49-F238E27FC236}">
                <a16:creationId xmlns:a16="http://schemas.microsoft.com/office/drawing/2014/main" id="{946038F3-46F5-4321-9B61-494B21A067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6381" y="3396739"/>
            <a:ext cx="4882495" cy="24191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EAC38724-9F3E-4447-8BA2-83331C4153E8}"/>
              </a:ext>
            </a:extLst>
          </p:cNvPr>
          <p:cNvCxnSpPr>
            <a:cxnSpLocks/>
          </p:cNvCxnSpPr>
          <p:nvPr/>
        </p:nvCxnSpPr>
        <p:spPr>
          <a:xfrm>
            <a:off x="3075862" y="2405597"/>
            <a:ext cx="3886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B3FD9E6-451E-4B82-B3F9-B7A43E6A7BC9}"/>
              </a:ext>
            </a:extLst>
          </p:cNvPr>
          <p:cNvCxnSpPr>
            <a:cxnSpLocks/>
          </p:cNvCxnSpPr>
          <p:nvPr/>
        </p:nvCxnSpPr>
        <p:spPr>
          <a:xfrm>
            <a:off x="3049574" y="5758608"/>
            <a:ext cx="414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8D47898C-87BE-4796-BC0D-700B9155C2D0}"/>
              </a:ext>
            </a:extLst>
          </p:cNvPr>
          <p:cNvCxnSpPr>
            <a:cxnSpLocks/>
          </p:cNvCxnSpPr>
          <p:nvPr/>
        </p:nvCxnSpPr>
        <p:spPr>
          <a:xfrm>
            <a:off x="2971261" y="4149080"/>
            <a:ext cx="414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A69AB3AB-BCDC-418A-B7C7-6F2966742499}"/>
              </a:ext>
            </a:extLst>
          </p:cNvPr>
          <p:cNvCxnSpPr>
            <a:cxnSpLocks/>
          </p:cNvCxnSpPr>
          <p:nvPr/>
        </p:nvCxnSpPr>
        <p:spPr>
          <a:xfrm>
            <a:off x="5508104" y="4166425"/>
            <a:ext cx="3885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33">
            <a:extLst>
              <a:ext uri="{FF2B5EF4-FFF2-40B4-BE49-F238E27FC236}">
                <a16:creationId xmlns:a16="http://schemas.microsoft.com/office/drawing/2014/main" id="{3631A725-B695-41DC-82E1-D939A78DBF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66679" y="5115230"/>
            <a:ext cx="4837972" cy="1974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36459</TotalTime>
  <Words>1208</Words>
  <Application>Microsoft Office PowerPoint</Application>
  <PresentationFormat>Pokaz na ekranie (4:3)</PresentationFormat>
  <Paragraphs>230</Paragraphs>
  <Slides>25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</vt:lpstr>
      <vt:lpstr>Nirmala UI Semilight</vt:lpstr>
      <vt:lpstr>Palatino Linotype</vt:lpstr>
      <vt:lpstr>Times New Roman</vt:lpstr>
      <vt:lpstr>Tw Cen MT</vt:lpstr>
      <vt:lpstr>Wingdings</vt:lpstr>
      <vt:lpstr>Wingdings 2</vt:lpstr>
      <vt:lpstr>Kropla</vt:lpstr>
      <vt:lpstr> Baza Usług Rozwojowych  i inne formy wsparcia rozwoju zawodowego pracowników  i pracodawców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Krajowy  fundusz  szkoleniowy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Podział środków KFS pomiędzy powiaty na rok 2019 (w tys. zł.)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WUP Kielce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WUP</dc:creator>
  <cp:lastModifiedBy>Paweł Lulek</cp:lastModifiedBy>
  <cp:revision>4240</cp:revision>
  <cp:lastPrinted>2017-08-17T09:15:29Z</cp:lastPrinted>
  <dcterms:created xsi:type="dcterms:W3CDTF">2006-10-19T09:43:25Z</dcterms:created>
  <dcterms:modified xsi:type="dcterms:W3CDTF">2019-02-25T08:53:41Z</dcterms:modified>
</cp:coreProperties>
</file>